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64" r:id="rId2"/>
    <p:sldId id="306" r:id="rId3"/>
    <p:sldId id="305" r:id="rId4"/>
    <p:sldId id="266" r:id="rId5"/>
    <p:sldId id="270" r:id="rId6"/>
    <p:sldId id="271" r:id="rId7"/>
    <p:sldId id="277" r:id="rId8"/>
    <p:sldId id="278" r:id="rId9"/>
    <p:sldId id="280" r:id="rId10"/>
    <p:sldId id="290" r:id="rId11"/>
    <p:sldId id="291" r:id="rId12"/>
    <p:sldId id="293" r:id="rId13"/>
    <p:sldId id="292" r:id="rId14"/>
    <p:sldId id="295" r:id="rId15"/>
    <p:sldId id="294" r:id="rId16"/>
    <p:sldId id="287" r:id="rId17"/>
    <p:sldId id="288" r:id="rId18"/>
    <p:sldId id="298" r:id="rId19"/>
    <p:sldId id="304" r:id="rId20"/>
    <p:sldId id="258" r:id="rId21"/>
    <p:sldId id="302" r:id="rId22"/>
    <p:sldId id="259" r:id="rId23"/>
    <p:sldId id="261" r:id="rId24"/>
    <p:sldId id="260" r:id="rId25"/>
    <p:sldId id="262" r:id="rId2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34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C7C05-C9CB-4301-A79E-E2CC40B99804}" type="datetimeFigureOut">
              <a:rPr lang="nb-NO" smtClean="0"/>
              <a:t>28.10.2014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2760B-67CF-47F2-BD90-301CB636EA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145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9CDE-871D-4736-90AA-6B38E3E683C1}" type="datetimeFigureOut">
              <a:rPr lang="nb-NO" smtClean="0"/>
              <a:t>28.10.2014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0A8F8-DE54-4687-87A5-A2C4E405A8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023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/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15" name="Rektangel 14"/>
          <p:cNvSpPr/>
          <p:nvPr/>
        </p:nvSpPr>
        <p:spPr>
          <a:xfrm>
            <a:off x="258950" y="6328393"/>
            <a:ext cx="1033021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380175" cy="3514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9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6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B473CE77-84F7-45A6-93A1-937FA4B3636D}" type="datetime1">
              <a:rPr lang="nb-NO" smtClean="0"/>
              <a:t>28.10.2014</a:t>
            </a:fld>
            <a:endParaRPr lang="nb-NO"/>
          </a:p>
        </p:txBody>
      </p:sp>
      <p:sp>
        <p:nvSpPr>
          <p:cNvPr id="11" name="Tittel 3"/>
          <p:cNvSpPr>
            <a:spLocks noGrp="1"/>
          </p:cNvSpPr>
          <p:nvPr>
            <p:ph type="ctrTitle"/>
          </p:nvPr>
        </p:nvSpPr>
        <p:spPr>
          <a:xfrm>
            <a:off x="1627151" y="2348880"/>
            <a:ext cx="7205077" cy="165618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sz="3600" smtClean="0"/>
              <a:t>Klikk for å redigere tittelstil</a:t>
            </a:r>
            <a:endParaRPr lang="nb-NO" sz="3600" dirty="0"/>
          </a:p>
        </p:txBody>
      </p:sp>
      <p:sp>
        <p:nvSpPr>
          <p:cNvPr id="17" name="Undertittel 4"/>
          <p:cNvSpPr>
            <a:spLocks noGrp="1"/>
          </p:cNvSpPr>
          <p:nvPr>
            <p:ph type="subTitle" idx="1"/>
          </p:nvPr>
        </p:nvSpPr>
        <p:spPr>
          <a:xfrm>
            <a:off x="1619672" y="4293096"/>
            <a:ext cx="7204788" cy="108012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nb-NO" sz="2400" smtClean="0"/>
              <a:t>Klikk for å redigere undertittelstil i malen</a:t>
            </a:r>
            <a:endParaRPr lang="nb-NO" sz="2400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Planforum Reidar Johansen</a:t>
            </a:r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A3D1D940-2FFE-4D88-9929-5C703C90C5B9}" type="datetime1">
              <a:rPr lang="nb-NO" smtClean="0"/>
              <a:t>28.10.2014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Planforum Reidar Johansen</a:t>
            </a:r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559719" y="1999467"/>
            <a:ext cx="7246080" cy="172125"/>
          </a:xfrm>
        </p:spPr>
        <p:txBody>
          <a:bodyPr/>
          <a:lstStyle>
            <a:lvl1pPr>
              <a:defRPr b="0"/>
            </a:lvl1pPr>
          </a:lstStyle>
          <a:p>
            <a:r>
              <a:rPr lang="nb-NO" smtClean="0"/>
              <a:t>Planforum Reidar Johansen</a:t>
            </a:r>
            <a:endParaRPr lang="nb-NO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" y="2479826"/>
            <a:ext cx="8606105" cy="4135442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6" y="1993709"/>
            <a:ext cx="1042389" cy="172125"/>
          </a:xfrm>
        </p:spPr>
        <p:txBody>
          <a:bodyPr/>
          <a:lstStyle>
            <a:lvl1pPr>
              <a:defRPr spc="80" baseline="0"/>
            </a:lvl1pPr>
          </a:lstStyle>
          <a:p>
            <a:fld id="{4DF18DA1-1C40-47B5-AF8A-E05A377E0C39}" type="datetime1">
              <a:rPr lang="nb-NO" smtClean="0"/>
              <a:t>28.10.2014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0162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FF70A-6289-4418-9049-569BAE513B03}" type="datetime1">
              <a:rPr lang="nb-NO" smtClean="0"/>
              <a:t>28.10.2014</a:t>
            </a:fld>
            <a:endParaRPr lang="nb-NO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Planforum Reidar Johansen</a:t>
            </a:r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E9789-301A-41B2-93BA-DCC7FE04683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652221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tekst 7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43DCEC47-34AE-40D1-8932-DA72BCB13747}" type="datetime1">
              <a:rPr lang="nb-NO" smtClean="0"/>
              <a:t>28.10.2014</a:t>
            </a:fld>
            <a:endParaRPr lang="nb-NO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Planforum Reidar Johansen</a:t>
            </a:r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/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15" name="Plassholder for bilde 14"/>
          <p:cNvSpPr>
            <a:spLocks noGrp="1"/>
          </p:cNvSpPr>
          <p:nvPr>
            <p:ph type="pic" sz="quarter" idx="12" hasCustomPrompt="1"/>
          </p:nvPr>
        </p:nvSpPr>
        <p:spPr>
          <a:xfrm>
            <a:off x="253128" y="2480626"/>
            <a:ext cx="8606250" cy="4136062"/>
          </a:xfrm>
          <a:noFill/>
        </p:spPr>
        <p:txBody>
          <a:bodyPr tIns="1644764"/>
          <a:lstStyle>
            <a:lvl1pPr algn="ctr">
              <a:buNone/>
              <a:defRPr baseline="0"/>
            </a:lvl1pPr>
          </a:lstStyle>
          <a:p>
            <a:r>
              <a:rPr lang="nb-NO" dirty="0" smtClean="0"/>
              <a:t>Sett inn bilde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8" y="1993709"/>
            <a:ext cx="1042388" cy="172125"/>
          </a:xfrm>
        </p:spPr>
        <p:txBody>
          <a:bodyPr/>
          <a:lstStyle>
            <a:lvl1pPr>
              <a:defRPr spc="80" baseline="0"/>
            </a:lvl1pPr>
          </a:lstStyle>
          <a:p>
            <a:fld id="{E97C3A94-4813-4EAE-8A1D-C59FAC8998C7}" type="datetime1">
              <a:rPr lang="nb-NO" smtClean="0"/>
              <a:t>28.10.2014</a:t>
            </a:fld>
            <a:endParaRPr lang="nb-NO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7664" y="1995359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Planforum Reidar Johansen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161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m/mø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295775" y="1951083"/>
            <a:ext cx="7558687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253126" y="1948926"/>
            <a:ext cx="1043819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36470" y="1380605"/>
            <a:ext cx="5870848" cy="50202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36468" y="1099100"/>
            <a:ext cx="5870846" cy="33950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ED9300"/>
                </a:solidFill>
              </a:defRPr>
            </a:lvl1pPr>
            <a:lvl2pPr marL="457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-5421"/>
            <a:ext cx="1508763" cy="882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21"/>
            <a:ext cx="1354458" cy="1808801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56" y="2479826"/>
            <a:ext cx="8606105" cy="4135442"/>
          </a:xfrm>
          <a:prstGeom prst="rect">
            <a:avLst/>
          </a:prstGeom>
        </p:spPr>
      </p:pic>
      <p:sp>
        <p:nvSpPr>
          <p:cNvPr id="12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53126" y="1993709"/>
            <a:ext cx="1042389" cy="172125"/>
          </a:xfrm>
        </p:spPr>
        <p:txBody>
          <a:bodyPr/>
          <a:lstStyle>
            <a:lvl1pPr>
              <a:defRPr spc="80" baseline="0"/>
            </a:lvl1pPr>
          </a:lstStyle>
          <a:p>
            <a:fld id="{5DE06DEA-246B-4D26-B8A3-CFECACED30BD}" type="datetime1">
              <a:rPr lang="nb-NO" smtClean="0"/>
              <a:t>28.10.2014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47664" y="1993202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Planforum Reidar Johansen</a:t>
            </a:r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innhold 2"/>
          <p:cNvSpPr>
            <a:spLocks noGrp="1"/>
          </p:cNvSpPr>
          <p:nvPr>
            <p:ph idx="1"/>
          </p:nvPr>
        </p:nvSpPr>
        <p:spPr>
          <a:xfrm>
            <a:off x="1273621" y="1777857"/>
            <a:ext cx="4018334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BAD5F8AF-ED80-4E49-B3C4-7E041A752958}" type="datetime1">
              <a:rPr lang="nb-NO" smtClean="0"/>
              <a:t>28.10.2014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Planforum Reidar Johansen</a:t>
            </a:r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1273621" y="1777988"/>
            <a:ext cx="3802349" cy="4293806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6890F53D-463F-44D2-9E54-7C2CD5209A3E}" type="datetime1">
              <a:rPr lang="nb-NO" smtClean="0"/>
              <a:t>28.10.2014</a:t>
            </a:fld>
            <a:endParaRPr lang="nb-NO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Planforum Reidar Johansen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4928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bilde og info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tekst 14"/>
          <p:cNvSpPr>
            <a:spLocks noGrp="1"/>
          </p:cNvSpPr>
          <p:nvPr>
            <p:ph type="body" sz="quarter" idx="16"/>
          </p:nvPr>
        </p:nvSpPr>
        <p:spPr>
          <a:xfrm>
            <a:off x="5751013" y="2089626"/>
            <a:ext cx="3133130" cy="718194"/>
          </a:xfrm>
          <a:solidFill>
            <a:srgbClr val="C8CACB"/>
          </a:solidFill>
        </p:spPr>
        <p:txBody>
          <a:bodyPr wrap="square" lIns="197936" tIns="172744" rIns="197936" bIns="172744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bilde 3"/>
          <p:cNvSpPr>
            <a:spLocks noGrp="1"/>
          </p:cNvSpPr>
          <p:nvPr>
            <p:ph type="pic" sz="quarter" idx="18"/>
          </p:nvPr>
        </p:nvSpPr>
        <p:spPr>
          <a:xfrm>
            <a:off x="259155" y="1834333"/>
            <a:ext cx="5219094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9" name="Plassholder f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52687" y="1837687"/>
            <a:ext cx="3131456" cy="251942"/>
          </a:xfrm>
          <a:solidFill>
            <a:srgbClr val="ED9300"/>
          </a:solidFill>
        </p:spPr>
        <p:txBody>
          <a:bodyPr wrap="square" lIns="101217" tIns="50608" rIns="75913" bIns="50608" anchor="ctr">
            <a:noAutofit/>
          </a:bodyPr>
          <a:lstStyle>
            <a:lvl1pPr marL="0" indent="0" algn="r">
              <a:buNone/>
              <a:defRPr sz="9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Forklaringstekst</a:t>
            </a:r>
            <a:endParaRPr lang="nb-NO" dirty="0"/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751415" y="1844793"/>
            <a:ext cx="828076" cy="240704"/>
          </a:xfrm>
          <a:solidFill>
            <a:srgbClr val="58B02C"/>
          </a:solidFill>
        </p:spPr>
        <p:txBody>
          <a:bodyPr wrap="none" lIns="75913" tIns="50608" rIns="101217" bIns="50608" anchor="ctr">
            <a:spAutoFit/>
          </a:bodyPr>
          <a:lstStyle>
            <a:lvl1pPr marL="0" indent="0">
              <a:buNone/>
              <a:defRPr sz="9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Infotittel</a:t>
            </a:r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A9044225-160D-48FF-A570-AF017F02F4B0}" type="datetime1">
              <a:rPr lang="nb-NO" smtClean="0"/>
              <a:t>28.10.2014</a:t>
            </a:fld>
            <a:endParaRPr lang="nb-NO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Planforum Reidar Johansen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283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, nav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0504" y="1701208"/>
            <a:ext cx="5262926" cy="1727792"/>
          </a:xfrm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4" name="Plassholder for tekst 7"/>
          <p:cNvSpPr>
            <a:spLocks noGrp="1"/>
          </p:cNvSpPr>
          <p:nvPr>
            <p:ph type="body" sz="quarter" idx="17" hasCustomPrompt="1"/>
          </p:nvPr>
        </p:nvSpPr>
        <p:spPr>
          <a:xfrm>
            <a:off x="230504" y="3429001"/>
            <a:ext cx="5262926" cy="354711"/>
          </a:xfrm>
        </p:spPr>
        <p:txBody>
          <a:bodyPr>
            <a:normAutofit/>
          </a:bodyPr>
          <a:lstStyle>
            <a:lvl1pPr marL="0" indent="0" algn="r">
              <a:buNone/>
              <a:defRPr sz="1700">
                <a:solidFill>
                  <a:srgbClr val="ED9300"/>
                </a:solidFill>
              </a:defRPr>
            </a:lvl1pPr>
          </a:lstStyle>
          <a:p>
            <a:pPr lvl="0"/>
            <a:r>
              <a:rPr lang="nb-NO" dirty="0" smtClean="0"/>
              <a:t>Navn </a:t>
            </a:r>
            <a:r>
              <a:rPr lang="nb-NO" dirty="0" err="1" smtClean="0"/>
              <a:t>Navnesen</a:t>
            </a:r>
            <a:endParaRPr lang="nb-NO" dirty="0"/>
          </a:p>
        </p:txBody>
      </p:sp>
      <p:sp>
        <p:nvSpPr>
          <p:cNvPr id="20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5752687" y="1834333"/>
            <a:ext cx="3131456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4" name="Rektangel 3"/>
          <p:cNvSpPr/>
          <p:nvPr/>
        </p:nvSpPr>
        <p:spPr>
          <a:xfrm>
            <a:off x="180276" y="477356"/>
            <a:ext cx="935941" cy="107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rtlCol="0" anchor="ctr"/>
          <a:lstStyle/>
          <a:p>
            <a:pPr algn="ctr"/>
            <a:endParaRPr lang="en-GB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B60564BB-79F1-403A-837E-67226861C20A}" type="datetime1">
              <a:rPr lang="nb-NO" smtClean="0"/>
              <a:t>28.10.2014</a:t>
            </a:fld>
            <a:endParaRPr lang="nb-NO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Planforum Reidar Johansen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897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1275281" y="1065656"/>
            <a:ext cx="6999085" cy="468282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tekst 7"/>
          <p:cNvSpPr>
            <a:spLocks noGrp="1"/>
          </p:cNvSpPr>
          <p:nvPr>
            <p:ph type="body" sz="quarter" idx="17"/>
          </p:nvPr>
        </p:nvSpPr>
        <p:spPr>
          <a:xfrm>
            <a:off x="1275280" y="699472"/>
            <a:ext cx="5692781" cy="3547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D901A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5" name="Plassholder for bilde 3"/>
          <p:cNvSpPr>
            <a:spLocks noGrp="1"/>
          </p:cNvSpPr>
          <p:nvPr>
            <p:ph type="pic" sz="quarter" idx="19"/>
          </p:nvPr>
        </p:nvSpPr>
        <p:spPr>
          <a:xfrm>
            <a:off x="252270" y="1834333"/>
            <a:ext cx="8631873" cy="4236219"/>
          </a:xfrm>
        </p:spPr>
        <p:txBody>
          <a:bodyPr tIns="1619676"/>
          <a:lstStyle>
            <a:lvl1pPr marL="0" indent="0" algn="ctr"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en-GB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D3A4D4F8-8765-4963-B442-C684DED65924}" type="datetime1">
              <a:rPr lang="nb-NO" smtClean="0"/>
              <a:t>28.10.2014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Planforum Reidar Johansen</a:t>
            </a:r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28"/>
          <p:cNvSpPr/>
          <p:nvPr/>
        </p:nvSpPr>
        <p:spPr>
          <a:xfrm>
            <a:off x="1284771" y="6328393"/>
            <a:ext cx="7594681" cy="260719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30" name="Rektangel 29"/>
          <p:cNvSpPr/>
          <p:nvPr/>
        </p:nvSpPr>
        <p:spPr>
          <a:xfrm>
            <a:off x="258950" y="6328393"/>
            <a:ext cx="1025822" cy="260719"/>
          </a:xfrm>
          <a:prstGeom prst="rect">
            <a:avLst/>
          </a:prstGeom>
          <a:solidFill>
            <a:srgbClr val="ED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74" tIns="32136" rIns="64274" bIns="32136"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75281" y="1058555"/>
            <a:ext cx="6999085" cy="46913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73622" y="1777858"/>
            <a:ext cx="7000745" cy="429380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8951" y="6385407"/>
            <a:ext cx="1025822" cy="172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spc="80" baseline="0">
                <a:solidFill>
                  <a:schemeClr val="bg1"/>
                </a:solidFill>
              </a:defRPr>
            </a:lvl1pPr>
          </a:lstStyle>
          <a:p>
            <a:fld id="{EC77FF97-5B08-4F71-B801-AF628E32CA01}" type="datetime1">
              <a:rPr lang="nb-NO" smtClean="0"/>
              <a:t>28.10.2014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470558" y="6160824"/>
            <a:ext cx="259723" cy="15189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E8D9C2-5F05-44EF-B7C1-1B71CE36FE82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"/>
            <a:ext cx="1014810" cy="1398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38" y="0"/>
            <a:ext cx="1508763" cy="882970"/>
          </a:xfrm>
          <a:prstGeom prst="rect">
            <a:avLst/>
          </a:prstGeom>
        </p:spPr>
      </p:pic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577122" y="6374164"/>
            <a:ext cx="7247338" cy="17216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Planforum Reidar Johansen</a:t>
            </a:r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3" r:id="rId3"/>
    <p:sldLayoutId id="2147483661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/>
  <p:txStyles>
    <p:titleStyle>
      <a:lvl1pPr algn="l" defTabSz="914035" rtl="0" eaLnBrk="1" latinLnBrk="0" hangingPunct="1"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4" indent="-302394" algn="l" defTabSz="914035" rtl="0" eaLnBrk="1" latinLnBrk="0" hangingPunct="1">
        <a:spcBef>
          <a:spcPts val="432"/>
        </a:spcBef>
        <a:buClr>
          <a:srgbClr val="ED9300"/>
        </a:buClr>
        <a:buFont typeface="Arial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6907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4052" indent="-191925" algn="l" defTabSz="914035" rtl="0" eaLnBrk="1" latinLnBrk="0" hangingPunct="1">
        <a:spcBef>
          <a:spcPts val="432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45116" indent="-251065" algn="l" defTabSz="914035" rtl="0" eaLnBrk="1" latinLnBrk="0" hangingPunct="1">
        <a:spcBef>
          <a:spcPts val="432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97294" indent="-252181" algn="l" defTabSz="914035" rtl="0" eaLnBrk="1" latinLnBrk="0" hangingPunct="1">
        <a:spcBef>
          <a:spcPts val="432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94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2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8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46" indent="-228507" algn="l" defTabSz="91403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5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2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9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6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03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8" algn="l" defTabSz="91403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75656" y="1268760"/>
            <a:ext cx="6768752" cy="576064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E10/rv. 83/rv. 85 Evenes–Harstad-Sortland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75656" y="620688"/>
            <a:ext cx="6192688" cy="576064"/>
          </a:xfrm>
        </p:spPr>
        <p:txBody>
          <a:bodyPr>
            <a:normAutofit/>
          </a:bodyPr>
          <a:lstStyle/>
          <a:p>
            <a:r>
              <a:rPr lang="nb-NO" sz="3200" dirty="0" smtClean="0"/>
              <a:t>Hålogalandsvegen – </a:t>
            </a:r>
            <a:r>
              <a:rPr lang="nb-NO" sz="3200" dirty="0"/>
              <a:t>é</a:t>
            </a:r>
            <a:r>
              <a:rPr lang="nb-NO" sz="3200" dirty="0" smtClean="0"/>
              <a:t>n region</a:t>
            </a:r>
            <a:endParaRPr lang="nb-NO" sz="32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Planforum Reidar Johansen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C50B-3311-44DA-9598-3DECDE29C39B}" type="datetime1">
              <a:rPr lang="nb-NO" smtClean="0"/>
              <a:t>28.10.2014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952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KVU - Konsept 1. Kostnad 2,8 mrd. (2010)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192688" cy="4377852"/>
          </a:xfrm>
        </p:spPr>
      </p:pic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Planforum Reidar Johansen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6C5824-321D-40A4-9FAC-7B4E54752CC4}" type="datetime1">
              <a:rPr lang="nb-NO" smtClean="0"/>
              <a:t>28.10.2014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380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KVU - Konsept 2. Kostnad 3,1 mrd. (2010)</a:t>
            </a:r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389299"/>
            <a:ext cx="6244827" cy="4415966"/>
          </a:xfrm>
          <a:prstGeom prst="rect">
            <a:avLst/>
          </a:prstGeom>
        </p:spPr>
      </p:pic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Planforum Reidar Johansen</a:t>
            </a:r>
            <a:endParaRPr lang="nb-NO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CF83E06-D9A2-44E2-8634-EF30A931B117}" type="datetime1">
              <a:rPr lang="nb-NO" smtClean="0"/>
              <a:t>28.10.2014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928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75281" y="1124744"/>
            <a:ext cx="6393063" cy="288032"/>
          </a:xfrm>
        </p:spPr>
        <p:txBody>
          <a:bodyPr>
            <a:normAutofit/>
          </a:bodyPr>
          <a:lstStyle/>
          <a:p>
            <a:r>
              <a:rPr lang="nb-NO" sz="1800" dirty="0" smtClean="0"/>
              <a:t>Konsept 2 pluss ny kryssing av Tjeldsundet</a:t>
            </a:r>
            <a:endParaRPr lang="nb-NO" sz="18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Konsept 3. Kostnad 3,8 mrd. (2010)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389299"/>
            <a:ext cx="6550316" cy="4631989"/>
          </a:xfrm>
          <a:prstGeom prst="rect">
            <a:avLst/>
          </a:prstGeom>
        </p:spPr>
      </p:pic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Planforum Reidar Johansen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13B8B4D-6916-475A-878C-9BB417F674BE}" type="datetime1">
              <a:rPr lang="nb-NO" smtClean="0"/>
              <a:t>28.10.2014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284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59632" y="1844824"/>
            <a:ext cx="7000745" cy="4293806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E10</a:t>
            </a:r>
          </a:p>
          <a:p>
            <a:pPr lvl="1"/>
            <a:r>
              <a:rPr lang="nb-NO" dirty="0" smtClean="0"/>
              <a:t>Stigning ved Tjeldsund bru og Kåringen elimineres</a:t>
            </a:r>
          </a:p>
          <a:p>
            <a:pPr lvl="1"/>
            <a:r>
              <a:rPr lang="nb-NO" dirty="0" smtClean="0"/>
              <a:t>Tunnel øst for Fiskefjorden reduserer veglengden og unngår rasutsatt område</a:t>
            </a:r>
          </a:p>
          <a:p>
            <a:pPr lvl="1"/>
            <a:r>
              <a:rPr lang="nb-NO" dirty="0" smtClean="0"/>
              <a:t>Omlegging eller andre tiltak for å fjerne strekninger med nedsatt fartsgrense</a:t>
            </a:r>
          </a:p>
          <a:p>
            <a:pPr lvl="1"/>
            <a:endParaRPr lang="nb-NO" dirty="0" smtClean="0"/>
          </a:p>
          <a:p>
            <a:r>
              <a:rPr lang="nb-NO" dirty="0" smtClean="0"/>
              <a:t>Rv. 85</a:t>
            </a:r>
          </a:p>
          <a:p>
            <a:pPr lvl="1"/>
            <a:r>
              <a:rPr lang="nb-NO" dirty="0" smtClean="0"/>
              <a:t>Bygges ut i dagens korridor</a:t>
            </a:r>
          </a:p>
          <a:p>
            <a:pPr lvl="1"/>
            <a:endParaRPr lang="nb-NO" dirty="0"/>
          </a:p>
          <a:p>
            <a:r>
              <a:rPr lang="nb-NO" dirty="0" smtClean="0"/>
              <a:t>Rv. 83</a:t>
            </a:r>
          </a:p>
          <a:p>
            <a:pPr lvl="1"/>
            <a:r>
              <a:rPr lang="nb-NO" dirty="0" smtClean="0"/>
              <a:t>Strekning med dårlig standard nærmest E10 bygges ut</a:t>
            </a:r>
          </a:p>
          <a:p>
            <a:pPr lvl="1"/>
            <a:r>
              <a:rPr lang="nb-NO" dirty="0" smtClean="0"/>
              <a:t>Forsterket midtoppmerking med midtfelt, breddeutvidelse og utbedring på hele strekningen</a:t>
            </a:r>
          </a:p>
          <a:p>
            <a:pPr marL="0" indent="0">
              <a:buNone/>
            </a:pPr>
            <a:r>
              <a:rPr lang="nb-NO" dirty="0" smtClean="0"/>
              <a:t>	</a:t>
            </a:r>
          </a:p>
          <a:p>
            <a:endParaRPr lang="nb-NO" dirty="0" smtClean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KVU – Felles for konsept 1, 2 og 3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Planforum Reidar Johansen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C023949-5BCA-4455-A34E-6112DC5A3D52}" type="datetime1">
              <a:rPr lang="nb-NO" smtClean="0"/>
              <a:t>28.10.2014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25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59632" y="1916832"/>
            <a:ext cx="7000745" cy="4221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smtClean="0"/>
              <a:t>Konsept </a:t>
            </a:r>
            <a:r>
              <a:rPr lang="nb-NO" b="1" dirty="0"/>
              <a:t>2 og </a:t>
            </a:r>
            <a:r>
              <a:rPr lang="nb-NO" b="1" dirty="0" smtClean="0"/>
              <a:t>3: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Samfunnsøkonomisk lønnsom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E10 </a:t>
            </a:r>
          </a:p>
          <a:p>
            <a:pPr lvl="1"/>
            <a:r>
              <a:rPr lang="nb-NO" dirty="0" smtClean="0"/>
              <a:t>Tunnel Fiskefjorden - Kanstadfjordbotn reduserer veglengden</a:t>
            </a:r>
          </a:p>
          <a:p>
            <a:pPr marL="51329" indent="0">
              <a:buNone/>
            </a:pPr>
            <a:endParaRPr lang="nb-NO" dirty="0" smtClean="0"/>
          </a:p>
          <a:p>
            <a:pPr marL="51329" indent="0">
              <a:buNone/>
            </a:pPr>
            <a:r>
              <a:rPr lang="nb-NO" b="1" dirty="0" smtClean="0"/>
              <a:t>Konsept 3:</a:t>
            </a:r>
          </a:p>
          <a:p>
            <a:pPr marL="51329" indent="0">
              <a:buNone/>
            </a:pPr>
            <a:endParaRPr lang="nb-NO" dirty="0" smtClean="0"/>
          </a:p>
          <a:p>
            <a:r>
              <a:rPr lang="nb-NO" dirty="0"/>
              <a:t>E10 </a:t>
            </a:r>
          </a:p>
          <a:p>
            <a:pPr lvl="1"/>
            <a:r>
              <a:rPr lang="nb-NO" dirty="0" smtClean="0"/>
              <a:t>Ny kryssing av Tjeldsundet Fjelldal - Sandtorg reduserer </a:t>
            </a:r>
            <a:r>
              <a:rPr lang="nb-NO" dirty="0"/>
              <a:t>veglengden øst-vest 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KVU – Bedre måloppnåelse for konsept 2 og 3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Planforum Reidar Johansen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880287-A3EB-4D4E-97F1-7F562B98014D}" type="datetime1">
              <a:rPr lang="nb-NO" smtClean="0"/>
              <a:t>28.10.2014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050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KVU - Måloppnåelse reisetid</a:t>
            </a:r>
            <a:endParaRPr lang="nb-NO" dirty="0"/>
          </a:p>
        </p:txBody>
      </p:sp>
      <p:graphicFrame>
        <p:nvGraphicFramePr>
          <p:cNvPr id="6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527575"/>
              </p:ext>
            </p:extLst>
          </p:nvPr>
        </p:nvGraphicFramePr>
        <p:xfrm>
          <a:off x="827584" y="1988840"/>
          <a:ext cx="7869557" cy="255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3165"/>
                <a:gridCol w="1308296"/>
                <a:gridCol w="1239438"/>
                <a:gridCol w="1239438"/>
                <a:gridCol w="1259220"/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1600" dirty="0" smtClean="0">
                          <a:solidFill>
                            <a:schemeClr val="tx1"/>
                          </a:solidFill>
                        </a:rPr>
                        <a:t>Redusert reisetid fra Gullesfjordbotn</a:t>
                      </a:r>
                    </a:p>
                    <a:p>
                      <a:endParaRPr lang="nb-NO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nb-NO" sz="1600" dirty="0" smtClean="0">
                          <a:solidFill>
                            <a:schemeClr val="tx1"/>
                          </a:solidFill>
                        </a:rPr>
                        <a:t>Minutter</a:t>
                      </a:r>
                      <a:endParaRPr lang="nb-N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solidFill>
                            <a:schemeClr val="tx1"/>
                          </a:solidFill>
                        </a:rPr>
                        <a:t>Konsept 0+</a:t>
                      </a:r>
                      <a:endParaRPr lang="nb-NO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solidFill>
                            <a:schemeClr val="tx1"/>
                          </a:solidFill>
                        </a:rPr>
                        <a:t>Konsept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solidFill>
                            <a:schemeClr val="tx1"/>
                          </a:solidFill>
                        </a:rPr>
                        <a:t>Konsept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dirty="0" smtClean="0">
                          <a:solidFill>
                            <a:schemeClr val="tx1"/>
                          </a:solidFill>
                        </a:rPr>
                        <a:t>Konsept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Lødingen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-7 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-7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Harstad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Evenes flyplass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Narvik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sz="1600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nb-N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Planforum Reidar Johansen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50E9C0F-5B33-48DF-BAA8-E1051A3D539F}" type="datetime1">
              <a:rPr lang="nb-NO" smtClean="0"/>
              <a:t>28.10.2014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874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KVU - Ikke prissatte virkninger</a:t>
            </a:r>
            <a:endParaRPr lang="nb-NO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34095"/>
              </p:ext>
            </p:extLst>
          </p:nvPr>
        </p:nvGraphicFramePr>
        <p:xfrm>
          <a:off x="899593" y="2060846"/>
          <a:ext cx="7128790" cy="2952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8656"/>
                <a:gridCol w="1792539"/>
                <a:gridCol w="1628223"/>
                <a:gridCol w="1629372"/>
              </a:tblGrid>
              <a:tr h="34563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800">
                          <a:effectLst/>
                        </a:rPr>
                        <a:t>Tema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800">
                          <a:effectLst/>
                        </a:rPr>
                        <a:t>Konsekvens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  <a:tr h="34563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800">
                          <a:effectLst/>
                        </a:rPr>
                        <a:t> 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800">
                          <a:effectLst/>
                        </a:rPr>
                        <a:t>Konsept 1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800">
                          <a:effectLst/>
                        </a:rPr>
                        <a:t>Konsept 2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800">
                          <a:effectLst/>
                        </a:rPr>
                        <a:t>Konsept 3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563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800">
                          <a:effectLst/>
                        </a:rPr>
                        <a:t>Landskap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Ingen/liten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Ingen/liten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Negativ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563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800">
                          <a:effectLst/>
                        </a:rPr>
                        <a:t>Kulturmiljø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Ingen/liten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Ingen/liten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Negativ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563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800">
                          <a:effectLst/>
                        </a:rPr>
                        <a:t>Friluftsliv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Ingen/liten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Negativ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Negativ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3204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800" dirty="0">
                          <a:effectLst/>
                        </a:rPr>
                        <a:t>Naturmiljø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Ingen/liten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 dirty="0">
                          <a:effectLst/>
                        </a:rPr>
                        <a:t>Negativ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800" dirty="0">
                          <a:effectLst/>
                        </a:rPr>
                        <a:t>Stor negativ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563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800">
                          <a:effectLst/>
                        </a:rPr>
                        <a:t>Reindrift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Ingen/liten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Negativ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800">
                          <a:effectLst/>
                        </a:rPr>
                        <a:t>Negativ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644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nb-NO" sz="1800">
                          <a:effectLst/>
                        </a:rPr>
                        <a:t>Samlet rangering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nb-NO" sz="1800">
                          <a:effectLst/>
                        </a:rPr>
                        <a:t>1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nb-NO" sz="1800">
                          <a:effectLst/>
                        </a:rPr>
                        <a:t>2</a:t>
                      </a:r>
                      <a:endParaRPr lang="nb-NO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nb-NO" sz="1800" dirty="0">
                          <a:effectLst/>
                        </a:rPr>
                        <a:t>3</a:t>
                      </a:r>
                      <a:endParaRPr lang="nb-NO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Planforum Reidar Johansen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8293484-72CB-4583-9FBE-3FC76442311B}" type="datetime1">
              <a:rPr lang="nb-NO" smtClean="0"/>
              <a:t>28.10.2014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23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75281" y="1124743"/>
            <a:ext cx="6999085" cy="402943"/>
          </a:xfrm>
        </p:spPr>
        <p:txBody>
          <a:bodyPr>
            <a:normAutofit fontScale="90000"/>
          </a:bodyPr>
          <a:lstStyle/>
          <a:p>
            <a:r>
              <a:rPr lang="nb-NO" dirty="0"/>
              <a:t>Konsept 2 og 3</a:t>
            </a:r>
            <a:br>
              <a:rPr lang="nb-NO" dirty="0"/>
            </a:b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KVU - Regjeringens beslutning: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Planforum Reidar Johansen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276275" cy="4438204"/>
          </a:xfrm>
          <a:prstGeom prst="rect">
            <a:avLst/>
          </a:prstGeom>
        </p:spPr>
      </p:pic>
      <p:sp>
        <p:nvSpPr>
          <p:cNvPr id="7" name="Plassholder for dato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8AC7F4-C148-4A64-AAC0-16988F7F153E}" type="datetime1">
              <a:rPr lang="nb-NO" smtClean="0"/>
              <a:t>28.10.2014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15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3608" y="1484784"/>
            <a:ext cx="7000745" cy="4293806"/>
          </a:xfrm>
        </p:spPr>
        <p:txBody>
          <a:bodyPr>
            <a:normAutofit/>
          </a:bodyPr>
          <a:lstStyle/>
          <a:p>
            <a:endParaRPr lang="nb-NO" dirty="0"/>
          </a:p>
          <a:p>
            <a:r>
              <a:rPr lang="nb-NO" dirty="0" smtClean="0"/>
              <a:t>Regjeringen </a:t>
            </a:r>
            <a:r>
              <a:rPr lang="nb-NO" dirty="0"/>
              <a:t>har besluttet at konseptene K2 og K3 legges til grunn for videre planlegging av strekningen. Samtidig er det besluttet at aktuelle traseer for K3 ikke skal gå gjennom verneområder. 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Som premiss for behandlingen har det ligget en forutsetning om at ny kryssing av Tjeldsundet (K3) først kan være aktuell når K2 er ferdig bygget. 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KVU - Regjeringens </a:t>
            </a:r>
            <a:r>
              <a:rPr lang="nb-NO" dirty="0"/>
              <a:t>beslutning</a:t>
            </a:r>
          </a:p>
          <a:p>
            <a:endParaRPr lang="nb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Planforum Reidar Johansen</a:t>
            </a:r>
            <a:endParaRPr lang="nb-NO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96BF9D-A97D-4F05-A210-CA3203604BC8}" type="datetime1">
              <a:rPr lang="nb-NO" smtClean="0"/>
              <a:t>28.10.2014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84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75281" y="1196751"/>
            <a:ext cx="6999085" cy="330935"/>
          </a:xfrm>
        </p:spPr>
        <p:txBody>
          <a:bodyPr>
            <a:normAutofit/>
          </a:bodyPr>
          <a:lstStyle/>
          <a:p>
            <a:r>
              <a:rPr lang="nb-NO" sz="1600" dirty="0" smtClean="0"/>
              <a:t>(Vedtatt i 2013)</a:t>
            </a:r>
            <a:endParaRPr lang="nb-NO" sz="1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I siste seksårsperiode (2018-2023) legges det til grunn fullføring av prosjekter som er forutsatt startet i første fireårsperiode.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I tillegg er det aktuelt å prioritere statlige midler til følgende større prosjekter:</a:t>
            </a:r>
          </a:p>
          <a:p>
            <a:pPr marL="0" indent="0">
              <a:buNone/>
            </a:pPr>
            <a:endParaRPr lang="nb-NO" dirty="0" smtClean="0"/>
          </a:p>
          <a:p>
            <a:pPr lvl="1"/>
            <a:r>
              <a:rPr lang="nb-NO" dirty="0" smtClean="0"/>
              <a:t>Bygging av ny veg, inkl. tunnel, på strekningen E6 Sommerseth – Ulvsvåg i Nordland. Eksisterende veg på strekningen har sterk stigning og dårlig kurvatur</a:t>
            </a:r>
          </a:p>
          <a:p>
            <a:pPr marL="0" indent="0">
              <a:buNone/>
            </a:pPr>
            <a:endParaRPr lang="nb-NO" dirty="0" smtClean="0"/>
          </a:p>
          <a:p>
            <a:pPr lvl="1"/>
            <a:r>
              <a:rPr lang="nb-NO" dirty="0" smtClean="0"/>
              <a:t>Oppstart på utbedring av strekning E10/rv. 85 Tjeldsund–Gullesfjordbotn-Langvassbukt i Troms og Nordland (denne strekningen er i Prop. 1S i 2014 utpekt som OPS-prosjekt)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6033024" cy="354711"/>
          </a:xfrm>
        </p:spPr>
        <p:txBody>
          <a:bodyPr>
            <a:noAutofit/>
          </a:bodyPr>
          <a:lstStyle/>
          <a:p>
            <a:r>
              <a:rPr lang="nb-NO" dirty="0" smtClean="0"/>
              <a:t>Nasjonal transportplan (NTP) 2014-2023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Planforum Reidar Johansen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8E193E3-7AE7-41D0-ABAE-894D86F49A08}" type="datetime1">
              <a:rPr lang="nb-NO" smtClean="0"/>
              <a:t>28.10.2014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733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75281" y="1124744"/>
            <a:ext cx="6537079" cy="288032"/>
          </a:xfrm>
        </p:spPr>
        <p:txBody>
          <a:bodyPr>
            <a:normAutofit/>
          </a:bodyPr>
          <a:lstStyle/>
          <a:p>
            <a:r>
              <a:rPr lang="nb-NO" sz="1600" dirty="0" smtClean="0"/>
              <a:t>Konsept 3 = Konsept 2 pluss ny kryssing av Tjeldsundet</a:t>
            </a:r>
            <a:endParaRPr lang="nb-NO" sz="160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1275280" y="699472"/>
            <a:ext cx="6249048" cy="354711"/>
          </a:xfrm>
        </p:spPr>
        <p:txBody>
          <a:bodyPr>
            <a:normAutofit/>
          </a:bodyPr>
          <a:lstStyle/>
          <a:p>
            <a:r>
              <a:rPr lang="nb-NO" dirty="0" smtClean="0"/>
              <a:t>Konsept 2 og 3 </a:t>
            </a:r>
            <a:r>
              <a:rPr lang="nb-NO" dirty="0" smtClean="0"/>
              <a:t>fra Konseptvalgutredningen (KVU)</a:t>
            </a:r>
            <a:endParaRPr lang="nb-NO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389299"/>
            <a:ext cx="6550316" cy="4631989"/>
          </a:xfrm>
          <a:prstGeom prst="rect">
            <a:avLst/>
          </a:prstGeom>
        </p:spPr>
      </p:pic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Planforum Reidar Johansen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13B8B4D-6916-475A-878C-9BB417F674BE}" type="datetime1">
              <a:rPr lang="nb-NO" smtClean="0"/>
              <a:t>28.10.2014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55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6552728" cy="576064"/>
          </a:xfrm>
        </p:spPr>
        <p:txBody>
          <a:bodyPr>
            <a:normAutofit fontScale="90000"/>
          </a:bodyPr>
          <a:lstStyle/>
          <a:p>
            <a:r>
              <a:rPr lang="nb-NO" sz="2700" dirty="0" smtClean="0"/>
              <a:t>Strategi for planleggingen</a:t>
            </a:r>
            <a:r>
              <a:rPr lang="nb-NO" dirty="0"/>
              <a:t/>
            </a:r>
            <a:br>
              <a:rPr lang="nb-NO" dirty="0"/>
            </a:br>
            <a:endParaRPr lang="nb-NO" sz="20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7"/>
          </p:nvPr>
        </p:nvSpPr>
        <p:spPr>
          <a:xfrm>
            <a:off x="1115616" y="699472"/>
            <a:ext cx="5852445" cy="354711"/>
          </a:xfrm>
        </p:spPr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683568" y="2132856"/>
            <a:ext cx="4536504" cy="4032447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Konsept 2 planlegges først samlet som ett planprosjekt (</a:t>
            </a:r>
            <a:r>
              <a:rPr lang="nb-NO" dirty="0" smtClean="0"/>
              <a:t>2014-2017)</a:t>
            </a:r>
          </a:p>
          <a:p>
            <a:endParaRPr lang="nb-NO" dirty="0" smtClean="0"/>
          </a:p>
          <a:p>
            <a:r>
              <a:rPr lang="nb-NO" dirty="0" smtClean="0"/>
              <a:t>Konsept </a:t>
            </a:r>
            <a:r>
              <a:rPr lang="nb-NO" dirty="0"/>
              <a:t>3 planlegges når konsept 2 er vedtatt igangsatt (2018</a:t>
            </a:r>
            <a:r>
              <a:rPr lang="nb-NO" dirty="0" smtClean="0"/>
              <a:t>+)</a:t>
            </a:r>
          </a:p>
          <a:p>
            <a:endParaRPr lang="nb-NO" dirty="0" smtClean="0"/>
          </a:p>
          <a:p>
            <a:r>
              <a:rPr lang="nb-NO" dirty="0" smtClean="0"/>
              <a:t>Forstudie </a:t>
            </a:r>
            <a:r>
              <a:rPr lang="nb-NO" dirty="0"/>
              <a:t>for </a:t>
            </a:r>
            <a:r>
              <a:rPr lang="nb-NO" dirty="0" smtClean="0"/>
              <a:t>å utrede </a:t>
            </a:r>
            <a:r>
              <a:rPr lang="nb-NO" dirty="0"/>
              <a:t>sammenbinding mellom konsept 2 og konsept 3 (2015</a:t>
            </a:r>
            <a:r>
              <a:rPr lang="nb-NO" dirty="0" smtClean="0"/>
              <a:t>)</a:t>
            </a:r>
          </a:p>
          <a:p>
            <a:endParaRPr lang="nb-NO" dirty="0"/>
          </a:p>
          <a:p>
            <a:r>
              <a:rPr lang="nb-NO" dirty="0" smtClean="0"/>
              <a:t>Planstrategien ivaretar best mulig løsning for konsept 2 og 3 samlet</a:t>
            </a:r>
          </a:p>
          <a:p>
            <a:endParaRPr lang="nb-NO" dirty="0"/>
          </a:p>
          <a:p>
            <a:r>
              <a:rPr lang="nb-NO" dirty="0" smtClean="0"/>
              <a:t>Planstrategien legger til rette for samtidig utbygging for hele konsept 2</a:t>
            </a:r>
          </a:p>
        </p:txBody>
      </p:sp>
      <p:pic>
        <p:nvPicPr>
          <p:cNvPr id="11" name="Plassholder for innhol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76872"/>
            <a:ext cx="3528392" cy="3096344"/>
          </a:xfrm>
          <a:prstGeom prst="rect">
            <a:avLst/>
          </a:prstGeom>
        </p:spPr>
      </p:pic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Planforum Reidar Johansen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F8E076-00A9-4F79-A668-246784B5A512}" type="datetime1">
              <a:rPr lang="nb-NO" smtClean="0"/>
              <a:t>28.10.2014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06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7488832" cy="720080"/>
          </a:xfrm>
        </p:spPr>
        <p:txBody>
          <a:bodyPr>
            <a:normAutofit fontScale="90000"/>
          </a:bodyPr>
          <a:lstStyle/>
          <a:p>
            <a:r>
              <a:rPr lang="nb-NO" sz="2700" dirty="0" smtClean="0"/>
              <a:t>Ambisjonsnivå: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sz="2200" dirty="0" smtClean="0"/>
              <a:t>Det kan være mulig å ha hele konsept 2 ferdig bygd i 2023</a:t>
            </a:r>
            <a:endParaRPr lang="nb-NO" sz="22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7"/>
          </p:nvPr>
        </p:nvSpPr>
        <p:spPr>
          <a:xfrm>
            <a:off x="1115616" y="699472"/>
            <a:ext cx="5852445" cy="354711"/>
          </a:xfrm>
        </p:spPr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683568" y="2204864"/>
            <a:ext cx="4968552" cy="4104456"/>
          </a:xfrm>
        </p:spPr>
        <p:txBody>
          <a:bodyPr>
            <a:normAutofit/>
          </a:bodyPr>
          <a:lstStyle/>
          <a:p>
            <a:r>
              <a:rPr lang="nb-NO" dirty="0" smtClean="0"/>
              <a:t>Strekningen behandles som ETT prosjekt</a:t>
            </a:r>
          </a:p>
          <a:p>
            <a:endParaRPr lang="nb-NO" dirty="0" smtClean="0"/>
          </a:p>
          <a:p>
            <a:r>
              <a:rPr lang="nb-NO" dirty="0" smtClean="0"/>
              <a:t>Prosjektet må prioriteres høyt politisk (mer midler enn i dagens NTP)</a:t>
            </a:r>
          </a:p>
          <a:p>
            <a:endParaRPr lang="nb-NO" dirty="0" smtClean="0"/>
          </a:p>
          <a:p>
            <a:r>
              <a:rPr lang="nb-NO" dirty="0" smtClean="0"/>
              <a:t>Krever politisk vilje, engasjement - og enighet</a:t>
            </a:r>
          </a:p>
          <a:p>
            <a:endParaRPr lang="nb-NO" dirty="0" smtClean="0"/>
          </a:p>
          <a:p>
            <a:r>
              <a:rPr lang="nb-NO" dirty="0" smtClean="0"/>
              <a:t>Krever en effektiv og samkjørt planprosess</a:t>
            </a:r>
          </a:p>
          <a:p>
            <a:endParaRPr lang="nb-NO" dirty="0" smtClean="0"/>
          </a:p>
          <a:p>
            <a:r>
              <a:rPr lang="nb-NO" dirty="0" smtClean="0"/>
              <a:t>Krever tilpassede kontraktsformer for bygging og en aktiv anleggsbransje</a:t>
            </a:r>
            <a:endParaRPr lang="nb-NO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" r="5615"/>
          <a:stretch>
            <a:fillRect/>
          </a:stretch>
        </p:blipFill>
        <p:spPr bwMode="auto">
          <a:xfrm>
            <a:off x="5724128" y="2708920"/>
            <a:ext cx="3178417" cy="253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Planforum Reidar Johansen</a:t>
            </a:r>
            <a:endParaRPr lang="nb-NO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07DF6B-B89A-4D41-9F6F-C2C574D5D6E8}" type="datetime1">
              <a:rPr lang="nb-NO" smtClean="0"/>
              <a:t>28.10.2014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76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75281" y="1124743"/>
            <a:ext cx="6999085" cy="432049"/>
          </a:xfrm>
        </p:spPr>
        <p:txBody>
          <a:bodyPr/>
          <a:lstStyle/>
          <a:p>
            <a:r>
              <a:rPr lang="nb-NO" dirty="0" smtClean="0"/>
              <a:t>Milepeler NTP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683568" y="1844824"/>
            <a:ext cx="4608387" cy="4464496"/>
          </a:xfrm>
        </p:spPr>
        <p:txBody>
          <a:bodyPr>
            <a:normAutofit fontScale="92500" lnSpcReduction="20000"/>
          </a:bodyPr>
          <a:lstStyle/>
          <a:p>
            <a:r>
              <a:rPr lang="nb-NO" b="1" dirty="0" smtClean="0"/>
              <a:t>Høsten 2015</a:t>
            </a:r>
            <a:r>
              <a:rPr lang="nb-NO" dirty="0" smtClean="0"/>
              <a:t>: </a:t>
            </a:r>
          </a:p>
          <a:p>
            <a:pPr lvl="1"/>
            <a:r>
              <a:rPr lang="nb-NO" dirty="0" smtClean="0"/>
              <a:t>Statens vegvesen må ha klart grunnlagsmateriale for etatenes neste NTP-forslag for 2018-2027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b="1" dirty="0" smtClean="0"/>
              <a:t>Februar/mars 2016</a:t>
            </a:r>
            <a:r>
              <a:rPr lang="nb-NO" dirty="0" smtClean="0"/>
              <a:t>: </a:t>
            </a:r>
          </a:p>
          <a:p>
            <a:pPr lvl="1"/>
            <a:r>
              <a:rPr lang="nb-NO" dirty="0" smtClean="0"/>
              <a:t>Etatene legger fram sitt NTP-forslag. Høring.</a:t>
            </a:r>
          </a:p>
          <a:p>
            <a:endParaRPr lang="nb-NO" dirty="0" smtClean="0"/>
          </a:p>
          <a:p>
            <a:r>
              <a:rPr lang="nb-NO" b="1" dirty="0" smtClean="0"/>
              <a:t>Februar/mars 2017</a:t>
            </a:r>
            <a:r>
              <a:rPr lang="nb-NO" dirty="0" smtClean="0"/>
              <a:t>: </a:t>
            </a:r>
          </a:p>
          <a:p>
            <a:pPr lvl="1"/>
            <a:r>
              <a:rPr lang="nb-NO" dirty="0" smtClean="0"/>
              <a:t>Regjeringen legger fram Stortingsmelding om NTP 2018-2027</a:t>
            </a:r>
          </a:p>
          <a:p>
            <a:endParaRPr lang="nb-NO" dirty="0" smtClean="0"/>
          </a:p>
          <a:p>
            <a:r>
              <a:rPr lang="nb-NO" b="1" dirty="0" smtClean="0"/>
              <a:t>Juni 2017</a:t>
            </a:r>
            <a:r>
              <a:rPr lang="nb-NO" dirty="0" smtClean="0"/>
              <a:t>: </a:t>
            </a:r>
          </a:p>
          <a:p>
            <a:pPr lvl="1"/>
            <a:r>
              <a:rPr lang="nb-NO" dirty="0" smtClean="0"/>
              <a:t>NTP behandles i Stortinget</a:t>
            </a:r>
          </a:p>
          <a:p>
            <a:endParaRPr lang="nb-NO" dirty="0" smtClean="0"/>
          </a:p>
          <a:p>
            <a:r>
              <a:rPr lang="nb-NO" b="1" dirty="0" smtClean="0"/>
              <a:t>Oktober 2017</a:t>
            </a:r>
            <a:r>
              <a:rPr lang="nb-NO" dirty="0" smtClean="0"/>
              <a:t>: </a:t>
            </a:r>
          </a:p>
          <a:p>
            <a:pPr lvl="1"/>
            <a:r>
              <a:rPr lang="nb-NO" dirty="0" smtClean="0"/>
              <a:t>Statsbudsjettet for 2018 legges fram.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" r="5615"/>
          <a:stretch>
            <a:fillRect/>
          </a:stretch>
        </p:blipFill>
        <p:spPr bwMode="auto">
          <a:xfrm>
            <a:off x="5724128" y="2636912"/>
            <a:ext cx="3178417" cy="253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Planforum Reidar Johansen</a:t>
            </a:r>
            <a:endParaRPr lang="nb-NO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18EEA2-8200-4D40-9F0D-5C44B28B9167}" type="datetime1">
              <a:rPr lang="nb-NO" smtClean="0"/>
              <a:t>28.10.2014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745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Prosjektets milepeler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683568" y="1700808"/>
            <a:ext cx="4824536" cy="4536504"/>
          </a:xfrm>
        </p:spPr>
        <p:txBody>
          <a:bodyPr>
            <a:normAutofit fontScale="85000" lnSpcReduction="20000"/>
          </a:bodyPr>
          <a:lstStyle/>
          <a:p>
            <a:endParaRPr lang="nb-NO" dirty="0"/>
          </a:p>
          <a:p>
            <a:r>
              <a:rPr lang="nb-NO" b="1" dirty="0" smtClean="0"/>
              <a:t>Mai-juni 2014</a:t>
            </a:r>
            <a:r>
              <a:rPr lang="nb-NO" dirty="0" smtClean="0"/>
              <a:t>: </a:t>
            </a:r>
          </a:p>
          <a:p>
            <a:pPr lvl="1"/>
            <a:r>
              <a:rPr lang="nb-NO" dirty="0" smtClean="0"/>
              <a:t>Planarbeidet igangsatt</a:t>
            </a:r>
          </a:p>
          <a:p>
            <a:pPr lvl="1"/>
            <a:r>
              <a:rPr lang="nb-NO" dirty="0" smtClean="0"/>
              <a:t>Inkludert dialog med Fylkesmennene, fylkeskommunene og kommunene på politisk nivå</a:t>
            </a:r>
          </a:p>
          <a:p>
            <a:endParaRPr lang="nb-NO" dirty="0"/>
          </a:p>
          <a:p>
            <a:r>
              <a:rPr lang="nb-NO" b="1" dirty="0" smtClean="0"/>
              <a:t>Desember 2014</a:t>
            </a:r>
            <a:r>
              <a:rPr lang="nb-NO" dirty="0" smtClean="0"/>
              <a:t>: </a:t>
            </a:r>
          </a:p>
          <a:p>
            <a:pPr lvl="1"/>
            <a:r>
              <a:rPr lang="nb-NO" dirty="0" smtClean="0"/>
              <a:t>Forprosjekt Plan og silingsrapport ferdig</a:t>
            </a:r>
          </a:p>
          <a:p>
            <a:pPr lvl="1"/>
            <a:r>
              <a:rPr lang="nb-NO" dirty="0" smtClean="0"/>
              <a:t>Planprogram for regulering ferdig </a:t>
            </a:r>
          </a:p>
          <a:p>
            <a:pPr lvl="1"/>
            <a:r>
              <a:rPr lang="nb-NO" dirty="0" smtClean="0"/>
              <a:t>Planstart kunngjøres for konsept 2</a:t>
            </a:r>
          </a:p>
          <a:p>
            <a:endParaRPr lang="nb-NO" dirty="0"/>
          </a:p>
          <a:p>
            <a:r>
              <a:rPr lang="nb-NO" b="1" dirty="0" smtClean="0"/>
              <a:t>Desember 2016</a:t>
            </a:r>
            <a:r>
              <a:rPr lang="nb-NO" dirty="0" smtClean="0"/>
              <a:t>: </a:t>
            </a:r>
          </a:p>
          <a:p>
            <a:pPr lvl="1"/>
            <a:r>
              <a:rPr lang="nb-NO" dirty="0" smtClean="0"/>
              <a:t>Vedtatt reguleringsplanene for konsept 2 </a:t>
            </a:r>
          </a:p>
          <a:p>
            <a:pPr lvl="1"/>
            <a:r>
              <a:rPr lang="nb-NO" dirty="0" smtClean="0"/>
              <a:t>Forprosjekt Bygg m/kontraktstrategi ferdig</a:t>
            </a:r>
          </a:p>
          <a:p>
            <a:endParaRPr lang="nb-NO" dirty="0" smtClean="0"/>
          </a:p>
          <a:p>
            <a:r>
              <a:rPr lang="nb-NO" b="1" dirty="0" smtClean="0"/>
              <a:t>Høsten 2018</a:t>
            </a:r>
            <a:r>
              <a:rPr lang="nb-NO" dirty="0" smtClean="0"/>
              <a:t>: </a:t>
            </a:r>
          </a:p>
          <a:p>
            <a:pPr lvl="1"/>
            <a:r>
              <a:rPr lang="nb-NO" dirty="0" smtClean="0"/>
              <a:t>Byggestart konsept 2</a:t>
            </a:r>
          </a:p>
          <a:p>
            <a:pPr lvl="1"/>
            <a:r>
              <a:rPr lang="nb-NO" dirty="0" smtClean="0"/>
              <a:t>Planarbeidet for konsept 3 igangsettes</a:t>
            </a:r>
            <a:endParaRPr lang="nb-NO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" r="5615"/>
          <a:stretch>
            <a:fillRect/>
          </a:stretch>
        </p:blipFill>
        <p:spPr bwMode="auto">
          <a:xfrm>
            <a:off x="5724128" y="2636912"/>
            <a:ext cx="3178417" cy="253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Planforum Reidar Johansen</a:t>
            </a:r>
            <a:endParaRPr lang="nb-NO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2BA89FE-0D9D-4C63-9269-46A499622530}" type="datetime1">
              <a:rPr lang="nb-NO" smtClean="0"/>
              <a:t>28.10.2014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913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75281" y="1268760"/>
            <a:ext cx="6999085" cy="504055"/>
          </a:xfrm>
        </p:spPr>
        <p:txBody>
          <a:bodyPr>
            <a:normAutofit/>
          </a:bodyPr>
          <a:lstStyle/>
          <a:p>
            <a:r>
              <a:rPr lang="nb-NO" dirty="0" smtClean="0"/>
              <a:t>Et viktig og ønsket regionalt prosjekt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683568" y="2276872"/>
            <a:ext cx="4608387" cy="3528392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ETT regionalt prosjekt med EN eier som er ønsket av HELE regionen</a:t>
            </a:r>
          </a:p>
          <a:p>
            <a:endParaRPr lang="nb-NO" dirty="0" smtClean="0"/>
          </a:p>
          <a:p>
            <a:r>
              <a:rPr lang="nb-NO" dirty="0" smtClean="0"/>
              <a:t>Gjennomføre konsept 2 som ett planprosjekt blir avgjørende for fremdriften</a:t>
            </a:r>
          </a:p>
          <a:p>
            <a:endParaRPr lang="nb-NO" dirty="0" smtClean="0"/>
          </a:p>
          <a:p>
            <a:r>
              <a:rPr lang="nb-NO" dirty="0" smtClean="0"/>
              <a:t>Samarbeid, åpenhet og </a:t>
            </a:r>
            <a:r>
              <a:rPr lang="nb-NO" b="1" dirty="0" smtClean="0"/>
              <a:t>DIALOG</a:t>
            </a:r>
            <a:r>
              <a:rPr lang="nb-NO" dirty="0" smtClean="0"/>
              <a:t> blir avgjørende suksesskriterier</a:t>
            </a:r>
          </a:p>
          <a:p>
            <a:endParaRPr lang="nb-NO" dirty="0" smtClean="0"/>
          </a:p>
          <a:p>
            <a:r>
              <a:rPr lang="nb-NO" dirty="0" smtClean="0"/>
              <a:t>En slik tilnærming gir oss</a:t>
            </a:r>
            <a:r>
              <a:rPr lang="nb-NO" dirty="0"/>
              <a:t> </a:t>
            </a:r>
            <a:r>
              <a:rPr lang="nb-NO" dirty="0" smtClean="0"/>
              <a:t>mange muligheter: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Planforum Reidar Johansen</a:t>
            </a:r>
            <a:endParaRPr lang="nb-NO" dirty="0"/>
          </a:p>
        </p:txBody>
      </p:sp>
      <p:pic>
        <p:nvPicPr>
          <p:cNvPr id="10" name="Plassholder for innhol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76872"/>
            <a:ext cx="3528392" cy="3096344"/>
          </a:xfrm>
          <a:prstGeom prst="rect">
            <a:avLst/>
          </a:prstGeom>
        </p:spPr>
      </p:pic>
      <p:sp>
        <p:nvSpPr>
          <p:cNvPr id="6" name="Plassholder for dato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B976691-4DDA-4A67-948D-9AEC0D436B79}" type="datetime1">
              <a:rPr lang="nb-NO" smtClean="0"/>
              <a:t>28.10.2014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912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Et regionalt prosjekt med store muligheter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683568" y="2060848"/>
            <a:ext cx="4608387" cy="3960440"/>
          </a:xfrm>
        </p:spPr>
        <p:txBody>
          <a:bodyPr>
            <a:normAutofit/>
          </a:bodyPr>
          <a:lstStyle/>
          <a:p>
            <a:r>
              <a:rPr lang="nb-NO" dirty="0" smtClean="0"/>
              <a:t>Store fordeler og muligheter for både næringsliv, turisme og befolkning i hele regionen</a:t>
            </a:r>
          </a:p>
          <a:p>
            <a:endParaRPr lang="nb-NO" dirty="0" smtClean="0"/>
          </a:p>
          <a:p>
            <a:r>
              <a:rPr lang="nb-NO" dirty="0" smtClean="0"/>
              <a:t>Mulig skoleeksempel på regionalt og tverretatlig samarbeid</a:t>
            </a:r>
          </a:p>
          <a:p>
            <a:endParaRPr lang="nb-NO" dirty="0" smtClean="0"/>
          </a:p>
          <a:p>
            <a:r>
              <a:rPr lang="nb-NO" dirty="0" smtClean="0"/>
              <a:t>Muligheter til å ivareta natur- og kulturmiljø, reindrift og andre interesser på en god måte</a:t>
            </a:r>
          </a:p>
          <a:p>
            <a:endParaRPr lang="nb-NO" dirty="0" smtClean="0"/>
          </a:p>
          <a:p>
            <a:r>
              <a:rPr lang="nb-NO" dirty="0" smtClean="0"/>
              <a:t>Muligheten til å sette ny planleggingsrekord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Planforum Reidar Johansen</a:t>
            </a:r>
            <a:endParaRPr lang="nb-NO" dirty="0"/>
          </a:p>
        </p:txBody>
      </p:sp>
      <p:pic>
        <p:nvPicPr>
          <p:cNvPr id="10" name="Plassholder for innhold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76872"/>
            <a:ext cx="3528392" cy="3096344"/>
          </a:xfrm>
          <a:prstGeom prst="rect">
            <a:avLst/>
          </a:prstGeom>
        </p:spPr>
      </p:pic>
      <p:sp>
        <p:nvSpPr>
          <p:cNvPr id="6" name="Plassholder for dato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0AD0322-B088-45A7-966E-339A102F1FC6}" type="datetime1">
              <a:rPr lang="nb-NO" smtClean="0"/>
              <a:t>28.10.2014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75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87625" y="1124744"/>
            <a:ext cx="7086742" cy="432048"/>
          </a:xfrm>
        </p:spPr>
        <p:txBody>
          <a:bodyPr>
            <a:normAutofit/>
          </a:bodyPr>
          <a:lstStyle/>
          <a:p>
            <a:r>
              <a:rPr lang="nb-NO" dirty="0" smtClean="0"/>
              <a:t>Omfang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87624" y="1844824"/>
            <a:ext cx="7416824" cy="4464496"/>
          </a:xfrm>
        </p:spPr>
        <p:txBody>
          <a:bodyPr>
            <a:normAutofit fontScale="92500" lnSpcReduction="10000"/>
          </a:bodyPr>
          <a:lstStyle/>
          <a:p>
            <a:r>
              <a:rPr lang="nb-NO" sz="1900" dirty="0"/>
              <a:t>Kostnadskalkyle ca. </a:t>
            </a:r>
            <a:r>
              <a:rPr lang="nb-NO" sz="1900" dirty="0" smtClean="0"/>
              <a:t>5 </a:t>
            </a:r>
            <a:r>
              <a:rPr lang="nb-NO" sz="1900" dirty="0"/>
              <a:t>milliarder (2014)</a:t>
            </a:r>
            <a:br>
              <a:rPr lang="nb-NO" sz="1900" dirty="0"/>
            </a:br>
            <a:endParaRPr lang="nb-NO" sz="1900" dirty="0"/>
          </a:p>
          <a:p>
            <a:pPr marL="0" indent="0">
              <a:buNone/>
            </a:pPr>
            <a:r>
              <a:rPr lang="nb-NO" b="1" dirty="0" smtClean="0"/>
              <a:t>Konsept 2:</a:t>
            </a:r>
          </a:p>
          <a:p>
            <a:endParaRPr lang="nb-NO" dirty="0"/>
          </a:p>
          <a:p>
            <a:r>
              <a:rPr lang="nb-NO" dirty="0" smtClean="0"/>
              <a:t>Strekningen </a:t>
            </a:r>
            <a:r>
              <a:rPr lang="nb-NO" dirty="0"/>
              <a:t>Snubba i </a:t>
            </a:r>
            <a:r>
              <a:rPr lang="nb-NO" dirty="0" smtClean="0"/>
              <a:t>Evenes – Harstad – Sortland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159 km veg, inkl ca. 15 km tuneller langs E10/rv. 83/rv. 85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7 kommuner og 2 fylkeskommuner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/>
              <a:t>Området ligger Nordland og Troms fylker og </a:t>
            </a:r>
            <a:r>
              <a:rPr lang="nb-NO" dirty="0" smtClean="0"/>
              <a:t>omfatter kommunene:</a:t>
            </a:r>
          </a:p>
          <a:p>
            <a:pPr lvl="1"/>
            <a:r>
              <a:rPr lang="nb-NO" dirty="0" smtClean="0"/>
              <a:t>Evenes, </a:t>
            </a:r>
            <a:r>
              <a:rPr lang="nb-NO" dirty="0"/>
              <a:t>Tjeldsund, Lødingen og </a:t>
            </a:r>
            <a:r>
              <a:rPr lang="nb-NO" dirty="0" smtClean="0"/>
              <a:t>Sortland.</a:t>
            </a:r>
          </a:p>
          <a:p>
            <a:pPr lvl="1"/>
            <a:r>
              <a:rPr lang="nb-NO" dirty="0"/>
              <a:t>Skånland, </a:t>
            </a:r>
            <a:r>
              <a:rPr lang="nb-NO" dirty="0" smtClean="0"/>
              <a:t>Harstad og Kvæfjord.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 smtClean="0"/>
              <a:t>Konsept 3:</a:t>
            </a:r>
            <a:r>
              <a:rPr lang="nb-NO" dirty="0" smtClean="0"/>
              <a:t> </a:t>
            </a:r>
          </a:p>
          <a:p>
            <a:r>
              <a:rPr lang="nb-NO" sz="1700" dirty="0" smtClean="0"/>
              <a:t>Ca 12 km (ca 7 km veg + 4-5 km undersjøisk tunnel eller veg + bro)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>
          <a:xfrm>
            <a:off x="1187624" y="699472"/>
            <a:ext cx="5780437" cy="354711"/>
          </a:xfrm>
        </p:spPr>
        <p:txBody>
          <a:bodyPr/>
          <a:lstStyle/>
          <a:p>
            <a:r>
              <a:rPr lang="nb-NO" dirty="0" smtClean="0"/>
              <a:t>Hålogalandsvegen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Planforum Reidar Johansen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6AC61E-E460-4EE1-BCAD-F71CF9664861}" type="datetime1">
              <a:rPr lang="nb-NO" smtClean="0"/>
              <a:t>28.10.2014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07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2"/>
          <p:cNvSpPr>
            <a:spLocks noChangeArrowheads="1"/>
          </p:cNvSpPr>
          <p:nvPr/>
        </p:nvSpPr>
        <p:spPr bwMode="auto">
          <a:xfrm>
            <a:off x="635741" y="1759205"/>
            <a:ext cx="1655762" cy="1079500"/>
          </a:xfrm>
          <a:prstGeom prst="ellipse">
            <a:avLst/>
          </a:prstGeom>
          <a:solidFill>
            <a:srgbClr val="F76E6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7424A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7424A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37424A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37424A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solidFill>
                  <a:schemeClr val="tx1"/>
                </a:solidFill>
                <a:latin typeface="Arial" charset="0"/>
              </a:rPr>
              <a:t>BESLUTN.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solidFill>
                  <a:schemeClr val="tx1"/>
                </a:solidFill>
                <a:latin typeface="Arial" charset="0"/>
              </a:rPr>
              <a:t>OM KS1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653454" y="1830642"/>
            <a:ext cx="1366837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7424A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7424A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37424A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37424A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chemeClr val="tx1"/>
                </a:solidFill>
                <a:latin typeface="Arial" charset="0"/>
              </a:rPr>
              <a:t>KVU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404890" y="1879819"/>
            <a:ext cx="1366837" cy="9366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7424A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7424A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37424A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37424A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solidFill>
                  <a:schemeClr val="tx1"/>
                </a:solidFill>
                <a:latin typeface="Arial" charset="0"/>
              </a:rPr>
              <a:t>KS </a:t>
            </a:r>
            <a:r>
              <a:rPr lang="nb-NO" altLang="nb-NO" sz="1800" dirty="0" smtClean="0">
                <a:solidFill>
                  <a:schemeClr val="tx1"/>
                </a:solidFill>
                <a:latin typeface="Arial" charset="0"/>
              </a:rPr>
              <a:t>1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 smtClean="0">
                <a:solidFill>
                  <a:schemeClr val="tx1"/>
                </a:solidFill>
                <a:latin typeface="Arial" charset="0"/>
              </a:rPr>
              <a:t>HØRING</a:t>
            </a:r>
            <a:endParaRPr lang="nb-NO" altLang="nb-NO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2312595" y="2349501"/>
            <a:ext cx="3603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044528" y="2349501"/>
            <a:ext cx="3603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5774902" y="2366837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274638"/>
            <a:ext cx="6394450" cy="1143000"/>
          </a:xfrm>
        </p:spPr>
        <p:txBody>
          <a:bodyPr>
            <a:normAutofit fontScale="90000"/>
          </a:bodyPr>
          <a:lstStyle/>
          <a:p>
            <a:pPr defTabSz="762000" eaLnBrk="1" hangingPunct="1"/>
            <a:r>
              <a:rPr lang="nb-NO" altLang="nb-NO" dirty="0" smtClean="0"/>
              <a:t/>
            </a:r>
            <a:br>
              <a:rPr lang="nb-NO" altLang="nb-NO" dirty="0" smtClean="0"/>
            </a:br>
            <a:r>
              <a:rPr lang="nb-NO" altLang="nb-NO" dirty="0" smtClean="0"/>
              <a:t>Fra konseptvalgutredning (KVU)</a:t>
            </a:r>
            <a:br>
              <a:rPr lang="nb-NO" altLang="nb-NO" dirty="0" smtClean="0"/>
            </a:br>
            <a:r>
              <a:rPr lang="nb-NO" altLang="nb-NO" dirty="0" smtClean="0"/>
              <a:t>til planlegging etter PBL</a:t>
            </a:r>
            <a:br>
              <a:rPr lang="nb-NO" altLang="nb-NO" dirty="0" smtClean="0"/>
            </a:br>
            <a:endParaRPr lang="nb-NO" altLang="nb-NO" dirty="0" smtClean="0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755577" y="4513263"/>
            <a:ext cx="2473674" cy="935038"/>
          </a:xfrm>
          <a:prstGeom prst="homePlate">
            <a:avLst>
              <a:gd name="adj" fmla="val 5585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7424A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7424A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37424A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37424A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800" dirty="0" smtClean="0">
                <a:solidFill>
                  <a:schemeClr val="tx1"/>
                </a:solidFill>
                <a:latin typeface="Arial" charset="0"/>
              </a:rPr>
              <a:t>Evt. KOMMUNEDEL</a:t>
            </a:r>
            <a:endParaRPr lang="nb-NO" altLang="nb-NO" sz="1800" dirty="0">
              <a:solidFill>
                <a:schemeClr val="tx1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800" dirty="0">
                <a:solidFill>
                  <a:schemeClr val="tx1"/>
                </a:solidFill>
                <a:latin typeface="Arial" charset="0"/>
              </a:rPr>
              <a:t>PLAN</a:t>
            </a:r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3444028" y="4510088"/>
            <a:ext cx="2160588" cy="935038"/>
          </a:xfrm>
          <a:prstGeom prst="homePlate">
            <a:avLst>
              <a:gd name="adj" fmla="val 577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7424A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7424A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37424A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37424A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chemeClr val="tx1"/>
                </a:solidFill>
                <a:latin typeface="Arial" charset="0"/>
              </a:rPr>
              <a:t>REGULERINGS-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chemeClr val="tx1"/>
                </a:solidFill>
                <a:latin typeface="Arial" charset="0"/>
              </a:rPr>
              <a:t>PLAN</a:t>
            </a:r>
            <a:endParaRPr lang="nb-NO" altLang="nb-NO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5820516" y="4510088"/>
            <a:ext cx="1077912" cy="9366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7424A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7424A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37424A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37424A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chemeClr val="tx1"/>
                </a:solidFill>
                <a:latin typeface="Arial" charset="0"/>
              </a:rPr>
              <a:t>KS 2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476278" y="4797426"/>
            <a:ext cx="113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7424A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7424A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37424A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37424A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>
                <a:solidFill>
                  <a:schemeClr val="tx1"/>
                </a:solidFill>
                <a:latin typeface="Arial" charset="0"/>
              </a:rPr>
              <a:t>ANLEGG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315691" y="4437063"/>
            <a:ext cx="1225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7424A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7424A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37424A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37424A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nb-NO" altLang="nb-NO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5533178" y="4437063"/>
            <a:ext cx="1008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7424A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7424A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37424A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37424A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nb-NO" altLang="nb-NO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6900016" y="4941888"/>
            <a:ext cx="431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101049" y="3218581"/>
            <a:ext cx="3456780" cy="65829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7424A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7424A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37424A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37424A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 smtClean="0">
                <a:solidFill>
                  <a:schemeClr val="tx1"/>
                </a:solidFill>
                <a:latin typeface="Arial" charset="0"/>
              </a:rPr>
              <a:t>Strategi for gjennomføring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 smtClean="0">
                <a:solidFill>
                  <a:schemeClr val="tx1"/>
                </a:solidFill>
                <a:latin typeface="Arial" charset="0"/>
              </a:rPr>
              <a:t>Prosjektbestilling</a:t>
            </a:r>
            <a:endParaRPr lang="nb-NO" altLang="nb-NO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4700632" y="2919970"/>
            <a:ext cx="1840608" cy="73261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2829439" y="4005064"/>
            <a:ext cx="0" cy="36004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9" name="Oval 2"/>
          <p:cNvSpPr>
            <a:spLocks noChangeArrowheads="1"/>
          </p:cNvSpPr>
          <p:nvPr/>
        </p:nvSpPr>
        <p:spPr bwMode="auto">
          <a:xfrm>
            <a:off x="6206701" y="1840470"/>
            <a:ext cx="1837901" cy="1079500"/>
          </a:xfrm>
          <a:prstGeom prst="ellipse">
            <a:avLst/>
          </a:prstGeom>
          <a:solidFill>
            <a:srgbClr val="F76E6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7424A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7424A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37424A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37424A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solidFill>
                  <a:schemeClr val="tx1"/>
                </a:solidFill>
                <a:latin typeface="Arial" charset="0"/>
              </a:rPr>
              <a:t>BESLUTN.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solidFill>
                  <a:schemeClr val="tx1"/>
                </a:solidFill>
                <a:latin typeface="Arial" charset="0"/>
              </a:rPr>
              <a:t>OM </a:t>
            </a:r>
            <a:r>
              <a:rPr lang="nb-NO" altLang="nb-NO" sz="1800" dirty="0" smtClean="0">
                <a:solidFill>
                  <a:schemeClr val="tx1"/>
                </a:solidFill>
                <a:latin typeface="Arial" charset="0"/>
              </a:rPr>
              <a:t>KONSEPT</a:t>
            </a:r>
            <a:endParaRPr lang="nb-NO" altLang="nb-NO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895297" y="1392493"/>
            <a:ext cx="31470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7424A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7424A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37424A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37424A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 err="1" smtClean="0">
                <a:solidFill>
                  <a:schemeClr val="tx1"/>
                </a:solidFill>
                <a:latin typeface="Arial" charset="0"/>
              </a:rPr>
              <a:t>Samferdeselsdepartementet</a:t>
            </a:r>
            <a:endParaRPr lang="nb-NO" altLang="nb-NO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6541241" y="1392493"/>
            <a:ext cx="1428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37424A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37424A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rgbClr val="37424A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rgbClr val="37424A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37424A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 smtClean="0">
                <a:solidFill>
                  <a:schemeClr val="tx1"/>
                </a:solidFill>
                <a:latin typeface="Arial" charset="0"/>
              </a:rPr>
              <a:t>Regjeringen</a:t>
            </a:r>
            <a:endParaRPr lang="nb-NO" altLang="nb-NO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>
          <a:xfrm>
            <a:off x="1564711" y="6381328"/>
            <a:ext cx="7247338" cy="172165"/>
          </a:xfrm>
        </p:spPr>
        <p:txBody>
          <a:bodyPr/>
          <a:lstStyle/>
          <a:p>
            <a:pPr>
              <a:defRPr/>
            </a:pPr>
            <a:r>
              <a:rPr lang="nb-NO" smtClean="0"/>
              <a:t>Planforum Reidar Johansen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7FEDC4-9F8A-4AC6-8F6A-1D2EF7D02654}" type="datetime1">
              <a:rPr lang="nb-NO" smtClean="0"/>
              <a:t>28.10.2014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7822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KVU - Trafikkmengder 2010</a:t>
            </a:r>
            <a:endParaRPr lang="nb-NO" dirty="0"/>
          </a:p>
        </p:txBody>
      </p:sp>
      <p:pic>
        <p:nvPicPr>
          <p:cNvPr id="1026" name="Picture 2" descr="trafikk 20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41189"/>
            <a:ext cx="6552728" cy="464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Planforum Reidar Johansen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E57048-2FD7-4C24-ACCF-BC71DAB87BDB}" type="datetime1">
              <a:rPr lang="nb-NO" smtClean="0"/>
              <a:t>28.10.2014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60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KVU - Retningsfordeling godstransport 2010</a:t>
            </a:r>
            <a:endParaRPr lang="nb-NO" dirty="0"/>
          </a:p>
        </p:txBody>
      </p:sp>
      <p:pic>
        <p:nvPicPr>
          <p:cNvPr id="2050" name="Picture 2" descr="godsforde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84" y="1196753"/>
            <a:ext cx="6660177" cy="469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Planforum Reidar Johansen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17D820-2DCB-4366-87A1-7EC0560035C2}" type="datetime1">
              <a:rPr lang="nb-NO" smtClean="0"/>
              <a:t>28.10.2014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07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KVU - Behov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827584" y="1772816"/>
            <a:ext cx="7560840" cy="3816424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r>
              <a:rPr lang="nb-NO" dirty="0" smtClean="0"/>
              <a:t>Behovsanalysen viser behov for et mer effektivt transportsystem til og fra og internt i regionen</a:t>
            </a:r>
            <a:endParaRPr lang="nb-NO" dirty="0"/>
          </a:p>
          <a:p>
            <a:endParaRPr lang="nb-NO" dirty="0" smtClean="0"/>
          </a:p>
          <a:p>
            <a:r>
              <a:rPr lang="nb-NO" dirty="0" smtClean="0"/>
              <a:t>Prosjektutløsende behov: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Bedre </a:t>
            </a:r>
            <a:r>
              <a:rPr lang="nb-NO" dirty="0"/>
              <a:t>vilkårene for næringsliv og regional utvikling ved </a:t>
            </a:r>
            <a:r>
              <a:rPr lang="nb-NO" dirty="0" smtClean="0"/>
              <a:t>å redusere </a:t>
            </a:r>
            <a:r>
              <a:rPr lang="nb-NO" dirty="0"/>
              <a:t>avstandskostnadene i aksen Sortland – Lødingen </a:t>
            </a:r>
            <a:r>
              <a:rPr lang="nb-NO" dirty="0" smtClean="0"/>
              <a:t>	– </a:t>
            </a:r>
            <a:r>
              <a:rPr lang="nb-NO" dirty="0"/>
              <a:t>Harstad </a:t>
            </a:r>
            <a:r>
              <a:rPr lang="nb-NO" dirty="0" smtClean="0"/>
              <a:t>– Narvik</a:t>
            </a:r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Planforum Reidar Johansen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AF17E46-0FB0-4890-8C2E-4CF9FBAAC79D}" type="datetime1">
              <a:rPr lang="nb-NO" smtClean="0"/>
              <a:t>28.10.2014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3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KVU - Viktige behov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827584" y="2132856"/>
            <a:ext cx="7523906" cy="3384376"/>
          </a:xfrm>
        </p:spPr>
        <p:txBody>
          <a:bodyPr>
            <a:normAutofit/>
          </a:bodyPr>
          <a:lstStyle/>
          <a:p>
            <a:r>
              <a:rPr lang="nb-NO" dirty="0"/>
              <a:t>Bygge opp under lokalt næringsliv og etablerte </a:t>
            </a:r>
            <a:r>
              <a:rPr lang="nb-NO" dirty="0" smtClean="0"/>
              <a:t>lokalsamfunn</a:t>
            </a:r>
          </a:p>
          <a:p>
            <a:endParaRPr lang="nb-NO" dirty="0"/>
          </a:p>
          <a:p>
            <a:r>
              <a:rPr lang="nb-NO" dirty="0"/>
              <a:t>Reduserte </a:t>
            </a:r>
            <a:r>
              <a:rPr lang="nb-NO" dirty="0" smtClean="0"/>
              <a:t>klimagassutslipp</a:t>
            </a:r>
          </a:p>
          <a:p>
            <a:endParaRPr lang="nb-NO" dirty="0" smtClean="0"/>
          </a:p>
          <a:p>
            <a:r>
              <a:rPr lang="nb-NO" dirty="0"/>
              <a:t>Bedre </a:t>
            </a:r>
            <a:r>
              <a:rPr lang="nb-NO" dirty="0" smtClean="0"/>
              <a:t>trafikksikkerhet</a:t>
            </a:r>
          </a:p>
          <a:p>
            <a:endParaRPr lang="nb-NO" dirty="0" smtClean="0"/>
          </a:p>
          <a:p>
            <a:r>
              <a:rPr lang="nb-NO" dirty="0"/>
              <a:t>Unngå inngrep i viktige naturområder og kulturmiljø og områder som er viktige for reindriftsnæringen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Planforum Reidar Johansen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4BC0379-CA2C-46C5-B49F-F0655BAD554F}" type="datetime1">
              <a:rPr lang="nb-NO" smtClean="0"/>
              <a:t>28.10.2014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80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KVU - Effektmål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827584" y="2132856"/>
            <a:ext cx="7523906" cy="3384376"/>
          </a:xfrm>
        </p:spPr>
        <p:txBody>
          <a:bodyPr>
            <a:normAutofit/>
          </a:bodyPr>
          <a:lstStyle/>
          <a:p>
            <a:r>
              <a:rPr lang="nb-NO" dirty="0"/>
              <a:t>Redusert reisetid for </a:t>
            </a:r>
            <a:r>
              <a:rPr lang="nb-NO" dirty="0" smtClean="0"/>
              <a:t>næringstransport</a:t>
            </a:r>
          </a:p>
          <a:p>
            <a:pPr lvl="1"/>
            <a:r>
              <a:rPr lang="nb-NO" dirty="0" smtClean="0"/>
              <a:t>redusert </a:t>
            </a:r>
            <a:r>
              <a:rPr lang="nb-NO" dirty="0"/>
              <a:t>reisetid fra Lofoten/Vesterålen til Lødingen, Evenes flyplass, Narvik og </a:t>
            </a:r>
            <a:r>
              <a:rPr lang="nb-NO" dirty="0" smtClean="0"/>
              <a:t>Harstad</a:t>
            </a:r>
          </a:p>
          <a:p>
            <a:pPr lvl="1"/>
            <a:endParaRPr lang="nb-NO" dirty="0"/>
          </a:p>
          <a:p>
            <a:pPr marL="318011" lvl="1" indent="0">
              <a:buNone/>
            </a:pPr>
            <a:endParaRPr lang="nb-NO" dirty="0"/>
          </a:p>
          <a:p>
            <a:r>
              <a:rPr lang="nb-NO" dirty="0"/>
              <a:t>Bedre regularitet og robusthet </a:t>
            </a:r>
            <a:endParaRPr lang="nb-NO" dirty="0" smtClean="0"/>
          </a:p>
          <a:p>
            <a:pPr lvl="1"/>
            <a:r>
              <a:rPr lang="nb-NO" dirty="0" smtClean="0"/>
              <a:t>redusert </a:t>
            </a:r>
            <a:r>
              <a:rPr lang="nb-NO" dirty="0"/>
              <a:t>lengde med stigning definert som flaskehalser for tungtransport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b-NO" smtClean="0"/>
              <a:t>Planforum Reidar Johansen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81E0D3E-7E14-49EA-A068-97CAEC60A766}" type="datetime1">
              <a:rPr lang="nb-NO" smtClean="0"/>
              <a:t>28.10.2014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493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VV">
      <a:dk1>
        <a:sysClr val="windowText" lastClr="000000"/>
      </a:dk1>
      <a:lt1>
        <a:sysClr val="window" lastClr="FFFFFF"/>
      </a:lt1>
      <a:dk2>
        <a:srgbClr val="ED9300"/>
      </a:dk2>
      <a:lt2>
        <a:srgbClr val="E1E1E1"/>
      </a:lt2>
      <a:accent1>
        <a:srgbClr val="ED9300"/>
      </a:accent1>
      <a:accent2>
        <a:srgbClr val="3F505A"/>
      </a:accent2>
      <a:accent3>
        <a:srgbClr val="DADADA"/>
      </a:accent3>
      <a:accent4>
        <a:srgbClr val="58B02C"/>
      </a:accent4>
      <a:accent5>
        <a:srgbClr val="75450B"/>
      </a:accent5>
      <a:accent6>
        <a:srgbClr val="1F282D"/>
      </a:accent6>
      <a:hlink>
        <a:srgbClr val="0000FF"/>
      </a:hlink>
      <a:folHlink>
        <a:srgbClr val="800080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 Statens vegvesen liggende standard norsk.potx [Skrivebeskyttet]" id="{3E198112-B1E4-44BC-8C3E-1CA4DA7E830E}" vid="{29E3B4CA-6E79-4609-AB97-F34C0014226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375</TotalTime>
  <Words>992</Words>
  <Application>Microsoft Office PowerPoint</Application>
  <PresentationFormat>Skjermfremvisning (4:3)</PresentationFormat>
  <Paragraphs>294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26" baseType="lpstr">
      <vt:lpstr>blank</vt:lpstr>
      <vt:lpstr>E10/rv. 83/rv. 85 Evenes–Harstad-Sortland</vt:lpstr>
      <vt:lpstr>Konsept 3 = Konsept 2 pluss ny kryssing av Tjeldsundet</vt:lpstr>
      <vt:lpstr>Omfang</vt:lpstr>
      <vt:lpstr> Fra konseptvalgutredning (KVU) til planlegging etter PBL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Konsept 2 pluss ny kryssing av Tjeldsundet</vt:lpstr>
      <vt:lpstr>PowerPoint-presentasjon</vt:lpstr>
      <vt:lpstr>PowerPoint-presentasjon</vt:lpstr>
      <vt:lpstr>PowerPoint-presentasjon</vt:lpstr>
      <vt:lpstr>PowerPoint-presentasjon</vt:lpstr>
      <vt:lpstr>Konsept 2 og 3 </vt:lpstr>
      <vt:lpstr>PowerPoint-presentasjon</vt:lpstr>
      <vt:lpstr>(Vedtatt i 2013)</vt:lpstr>
      <vt:lpstr>Strategi for planleggingen </vt:lpstr>
      <vt:lpstr>Ambisjonsnivå:  Det kan være mulig å ha hele konsept 2 ferdig bygd i 2023</vt:lpstr>
      <vt:lpstr>Milepeler NTP</vt:lpstr>
      <vt:lpstr>Prosjektets milepeler</vt:lpstr>
      <vt:lpstr>Et viktig og ønsket regionalt prosjekt</vt:lpstr>
      <vt:lpstr>Et regionalt prosjekt med store muligheter</vt:lpstr>
    </vt:vector>
  </TitlesOfParts>
  <Company>Statens vegvesen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Johansen Stein Johnny</dc:creator>
  <cp:lastModifiedBy>Johansen Reidar</cp:lastModifiedBy>
  <cp:revision>60</cp:revision>
  <dcterms:created xsi:type="dcterms:W3CDTF">2014-06-03T05:05:07Z</dcterms:created>
  <dcterms:modified xsi:type="dcterms:W3CDTF">2014-10-28T07:43:45Z</dcterms:modified>
</cp:coreProperties>
</file>