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8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7C05-C9CB-4301-A79E-E2CC40B99804}" type="datetimeFigureOut">
              <a:rPr lang="nb-NO" smtClean="0"/>
              <a:t>10.06.2014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2760B-67CF-47F2-BD90-301CB636E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314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E9CDE-871D-4736-90AA-6B38E3E683C1}" type="datetimeFigureOut">
              <a:rPr lang="nb-NO" smtClean="0"/>
              <a:t>10.06.2014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0A8F8-DE54-4687-87A5-A2C4E405A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023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258950" y="6328393"/>
            <a:ext cx="1033021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380175" cy="35147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  <p:sp>
        <p:nvSpPr>
          <p:cNvPr id="1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505F1CB2-1112-47A9-BEE3-7C73C56BFAB3}" type="datetime1">
              <a:rPr lang="nb-NO" smtClean="0"/>
              <a:t>10.06.2014</a:t>
            </a:fld>
            <a:endParaRPr lang="nb-NO"/>
          </a:p>
        </p:txBody>
      </p:sp>
      <p:sp>
        <p:nvSpPr>
          <p:cNvPr id="11" name="Tittel 3"/>
          <p:cNvSpPr>
            <a:spLocks noGrp="1"/>
          </p:cNvSpPr>
          <p:nvPr>
            <p:ph type="ctrTitle"/>
          </p:nvPr>
        </p:nvSpPr>
        <p:spPr>
          <a:xfrm>
            <a:off x="1627151" y="2348880"/>
            <a:ext cx="7205077" cy="165618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z="3600" smtClean="0"/>
              <a:t>Klikk for å redigere tittelstil</a:t>
            </a:r>
            <a:endParaRPr lang="nb-NO" sz="3600" dirty="0"/>
          </a:p>
        </p:txBody>
      </p:sp>
      <p:sp>
        <p:nvSpPr>
          <p:cNvPr id="17" name="Undertittel 4"/>
          <p:cNvSpPr>
            <a:spLocks noGrp="1"/>
          </p:cNvSpPr>
          <p:nvPr>
            <p:ph type="subTitle" idx="1"/>
          </p:nvPr>
        </p:nvSpPr>
        <p:spPr>
          <a:xfrm>
            <a:off x="1619672" y="4293096"/>
            <a:ext cx="7204788" cy="108012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z="2400" smtClean="0"/>
              <a:t>Klikk for å redigere undertittelstil i malen</a:t>
            </a:r>
            <a:endParaRPr lang="nb-NO" sz="2400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17FBAE52-247B-4B3B-BCCD-E3CF4776654C}" type="datetime1">
              <a:rPr lang="nb-NO" smtClean="0"/>
              <a:t>10.06.2014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91C1BDA6-6FC7-4031-B0EE-715EEFBF688C}" type="datetime1">
              <a:rPr lang="nb-NO" smtClean="0"/>
              <a:t>10.06.2014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m/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2" hasCustomPrompt="1"/>
          </p:nvPr>
        </p:nvSpPr>
        <p:spPr>
          <a:xfrm>
            <a:off x="253128" y="2480626"/>
            <a:ext cx="8606250" cy="4136062"/>
          </a:xfrm>
          <a:noFill/>
        </p:spPr>
        <p:txBody>
          <a:bodyPr tIns="1644764"/>
          <a:lstStyle>
            <a:lvl1pPr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8" y="1993709"/>
            <a:ext cx="1042388" cy="172125"/>
          </a:xfrm>
        </p:spPr>
        <p:txBody>
          <a:bodyPr/>
          <a:lstStyle>
            <a:lvl1pPr>
              <a:defRPr spc="80" baseline="0"/>
            </a:lvl1pPr>
          </a:lstStyle>
          <a:p>
            <a:fld id="{44F90966-7596-4402-AE20-F46E6732D616}" type="datetime1">
              <a:rPr lang="nb-NO" smtClean="0"/>
              <a:t>10.06.2014</a:t>
            </a:fld>
            <a:endParaRPr lang="nb-NO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7664" y="1995359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161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m/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6" y="2479826"/>
            <a:ext cx="8606105" cy="4135442"/>
          </a:xfrm>
          <a:prstGeom prst="rect">
            <a:avLst/>
          </a:prstGeom>
        </p:spPr>
      </p:pic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6" y="1993709"/>
            <a:ext cx="1042389" cy="172125"/>
          </a:xfrm>
        </p:spPr>
        <p:txBody>
          <a:bodyPr/>
          <a:lstStyle>
            <a:lvl1pPr>
              <a:defRPr spc="80" baseline="0"/>
            </a:lvl1pPr>
          </a:lstStyle>
          <a:p>
            <a:fld id="{C99FDD5D-C0C7-4411-BAB6-0F6A9201BA7D}" type="datetime1">
              <a:rPr lang="nb-NO" smtClean="0"/>
              <a:t>10.06.2014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7664" y="1993202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innhold 2"/>
          <p:cNvSpPr>
            <a:spLocks noGrp="1"/>
          </p:cNvSpPr>
          <p:nvPr>
            <p:ph idx="1"/>
          </p:nvPr>
        </p:nvSpPr>
        <p:spPr>
          <a:xfrm>
            <a:off x="1273621" y="1777857"/>
            <a:ext cx="4018334" cy="42938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8E7DD8E5-618F-4019-88F3-9051A15A3CBC}" type="datetime1">
              <a:rPr lang="nb-NO" smtClean="0"/>
              <a:t>10.06.2014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1273621" y="1777988"/>
            <a:ext cx="3802349" cy="42938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5EB2E243-E1A4-4D00-88DB-AECA92C56AD4}" type="datetime1">
              <a:rPr lang="nb-NO" smtClean="0"/>
              <a:t>10.06.2014</a:t>
            </a:fld>
            <a:endParaRPr lang="nb-NO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928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bilde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259155" y="1834333"/>
            <a:ext cx="5219094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9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0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C1459DE6-7436-4635-96EF-5D609ACF0BB0}" type="datetime1">
              <a:rPr lang="nb-NO" smtClean="0"/>
              <a:t>10.06.2014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283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, nav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504" y="1701208"/>
            <a:ext cx="5262926" cy="1727792"/>
          </a:xfrm>
        </p:spPr>
        <p:txBody>
          <a:bodyPr wrap="square">
            <a:no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230504" y="3429001"/>
            <a:ext cx="5262926" cy="354711"/>
          </a:xfrm>
        </p:spPr>
        <p:txBody>
          <a:bodyPr>
            <a:normAutofit/>
          </a:bodyPr>
          <a:lstStyle>
            <a:lvl1pPr marL="0" indent="0" algn="r">
              <a:buNone/>
              <a:defRPr sz="17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4" name="Rektangel 3"/>
          <p:cNvSpPr/>
          <p:nvPr/>
        </p:nvSpPr>
        <p:spPr>
          <a:xfrm>
            <a:off x="180276" y="477356"/>
            <a:ext cx="935941" cy="107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/>
            <a:endParaRPr lang="en-GB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93B05D01-8EE7-45A9-A4BF-E69BBE68892A}" type="datetime1">
              <a:rPr lang="nb-NO" smtClean="0"/>
              <a:t>10.06.2014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897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1275281" y="1065656"/>
            <a:ext cx="6999085" cy="46828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252270" y="1834333"/>
            <a:ext cx="8631873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AB3DC51B-3E28-44F1-A691-1F15EC5940FA}" type="datetime1">
              <a:rPr lang="nb-NO" smtClean="0"/>
              <a:t>10.06.2014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/>
          <p:cNvSpPr/>
          <p:nvPr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258950" y="6328393"/>
            <a:ext cx="1025822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75281" y="1058555"/>
            <a:ext cx="6999085" cy="4691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73622" y="1777858"/>
            <a:ext cx="7000745" cy="42938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15650DCB-8242-431E-BE3F-D6E79D1AB133}" type="datetime1">
              <a:rPr lang="nb-NO" smtClean="0"/>
              <a:t>10.06.2014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"/>
            <a:ext cx="1014810" cy="13987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Bunntekst</a:t>
            </a:r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/>
  <p:txStyles>
    <p:titleStyle>
      <a:lvl1pPr algn="l" defTabSz="914035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394" indent="-302394" algn="l" defTabSz="914035" rtl="0" eaLnBrk="1" latinLnBrk="0" hangingPunct="1">
        <a:spcBef>
          <a:spcPts val="432"/>
        </a:spcBef>
        <a:buClr>
          <a:srgbClr val="ED9300"/>
        </a:buClr>
        <a:buFont typeface="Arial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6907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4052" indent="-191925" algn="l" defTabSz="914035" rtl="0" eaLnBrk="1" latinLnBrk="0" hangingPunct="1">
        <a:spcBef>
          <a:spcPts val="432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4511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97294" indent="-252181" algn="l" defTabSz="914035" rtl="0" eaLnBrk="1" latinLnBrk="0" hangingPunct="1">
        <a:spcBef>
          <a:spcPts val="432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94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2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35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2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9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3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Ambisjonsnivå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Hålogalandsvegen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683568" y="1777857"/>
            <a:ext cx="4608387" cy="42938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dirty="0" smtClean="0"/>
              <a:t>DET KAN VÆRE MULIG Å HA HELE STREKNINGEN FERDIG BYGD I 2023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Strekningen behandles som ETT prosjekt</a:t>
            </a:r>
          </a:p>
          <a:p>
            <a:r>
              <a:rPr lang="nb-NO" dirty="0" smtClean="0"/>
              <a:t>Prosjektet må prioriteres høyt politisk (mer midler enn i dagens NTP)</a:t>
            </a:r>
          </a:p>
          <a:p>
            <a:r>
              <a:rPr lang="nb-NO" dirty="0" smtClean="0"/>
              <a:t>Krever politisk vilje, engasjement - og enighet</a:t>
            </a:r>
          </a:p>
          <a:p>
            <a:r>
              <a:rPr lang="nb-NO" dirty="0" smtClean="0"/>
              <a:t>Krever en effektiv og samkjørt planprosess</a:t>
            </a:r>
          </a:p>
          <a:p>
            <a:r>
              <a:rPr lang="nb-NO" dirty="0" smtClean="0"/>
              <a:t>Krever tilpassede kontraktsformer for bygging og en aktiv anleggsbransje</a:t>
            </a:r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7DD8E5-618F-4019-88F3-9051A15A3CBC}" type="datetime1">
              <a:rPr lang="nb-NO" smtClean="0"/>
              <a:t>10.06.2014</a:t>
            </a:fld>
            <a:endParaRPr lang="nb-NO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type="pic" sz="quarter" idx="1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5" r="5615"/>
          <a:stretch>
            <a:fillRect/>
          </a:stretch>
        </p:blipFill>
        <p:spPr bwMode="auto">
          <a:xfrm>
            <a:off x="5724128" y="2924944"/>
            <a:ext cx="3178417" cy="253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6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Milepeler – NTP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Hålogalandsvegen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683568" y="1772816"/>
            <a:ext cx="4608387" cy="4298847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Høsten 2015: Statens vegvesen må ha klart grunnlagsmateriale for etatenes neste NTP-forslag for </a:t>
            </a:r>
            <a:r>
              <a:rPr lang="nb-NO" dirty="0" smtClean="0"/>
              <a:t>2018-2027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Februar/ mars 2016: Etatene legger fram sitt NTP-forslag. HØRING</a:t>
            </a:r>
          </a:p>
          <a:p>
            <a:endParaRPr lang="nb-NO" dirty="0" smtClean="0"/>
          </a:p>
          <a:p>
            <a:r>
              <a:rPr lang="nb-NO" dirty="0" smtClean="0"/>
              <a:t>Februar</a:t>
            </a:r>
            <a:r>
              <a:rPr lang="nb-NO" dirty="0" smtClean="0"/>
              <a:t>/ mars 2017: Regjeringen legger fram Stortingsmelding om NTP 2018-2027</a:t>
            </a:r>
          </a:p>
          <a:p>
            <a:endParaRPr lang="nb-NO" dirty="0" smtClean="0"/>
          </a:p>
          <a:p>
            <a:r>
              <a:rPr lang="nb-NO" dirty="0" smtClean="0"/>
              <a:t>Juni </a:t>
            </a:r>
            <a:r>
              <a:rPr lang="nb-NO" dirty="0" smtClean="0"/>
              <a:t>2017: NTP behandles i Stortinget</a:t>
            </a:r>
          </a:p>
          <a:p>
            <a:endParaRPr lang="nb-NO" dirty="0" smtClean="0"/>
          </a:p>
          <a:p>
            <a:r>
              <a:rPr lang="nb-NO" dirty="0" smtClean="0"/>
              <a:t>Oktober </a:t>
            </a:r>
            <a:r>
              <a:rPr lang="nb-NO" dirty="0" smtClean="0"/>
              <a:t>2017: Statsbudsjettet for 2018 legges fram</a:t>
            </a:r>
            <a:r>
              <a:rPr lang="nb-NO" dirty="0" smtClean="0"/>
              <a:t>.</a:t>
            </a:r>
            <a:endParaRPr lang="nb-NO" dirty="0" smtClean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7DD8E5-618F-4019-88F3-9051A15A3CBC}" type="datetime1">
              <a:rPr lang="nb-NO" smtClean="0"/>
              <a:t>10.06.2014</a:t>
            </a:fld>
            <a:endParaRPr lang="nb-NO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type="pic" sz="quarter" idx="1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5" r="5615"/>
          <a:stretch>
            <a:fillRect/>
          </a:stretch>
        </p:blipFill>
        <p:spPr bwMode="auto">
          <a:xfrm>
            <a:off x="5724128" y="2636912"/>
            <a:ext cx="3178417" cy="253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745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Milepeler i prosjektet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Hålogalandsvegen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683568" y="1700808"/>
            <a:ext cx="4608387" cy="4104456"/>
          </a:xfrm>
        </p:spPr>
        <p:txBody>
          <a:bodyPr>
            <a:normAutofit/>
          </a:bodyPr>
          <a:lstStyle/>
          <a:p>
            <a:endParaRPr lang="nb-NO" dirty="0"/>
          </a:p>
          <a:p>
            <a:r>
              <a:rPr lang="nb-NO" dirty="0" smtClean="0"/>
              <a:t>Våren 2014: Planarbeidet igangsatt</a:t>
            </a:r>
          </a:p>
          <a:p>
            <a:endParaRPr lang="nb-NO" dirty="0"/>
          </a:p>
          <a:p>
            <a:pPr lvl="1"/>
            <a:r>
              <a:rPr lang="nb-NO" dirty="0" smtClean="0"/>
              <a:t>Inkludert dialog med Fylkesmennene, fylkeskommunene og kommunene</a:t>
            </a:r>
          </a:p>
          <a:p>
            <a:endParaRPr lang="nb-NO" dirty="0"/>
          </a:p>
          <a:p>
            <a:r>
              <a:rPr lang="nb-NO" dirty="0" smtClean="0"/>
              <a:t>Høsten 2015: Forprosjekt utarbeidet</a:t>
            </a:r>
          </a:p>
          <a:p>
            <a:endParaRPr lang="nb-NO" dirty="0"/>
          </a:p>
          <a:p>
            <a:r>
              <a:rPr lang="nb-NO" dirty="0" smtClean="0"/>
              <a:t>Desember </a:t>
            </a:r>
            <a:r>
              <a:rPr lang="nb-NO" dirty="0" smtClean="0"/>
              <a:t>2016: Vedtatt reguleringsplan</a:t>
            </a:r>
          </a:p>
          <a:p>
            <a:endParaRPr lang="nb-NO" dirty="0" smtClean="0"/>
          </a:p>
          <a:p>
            <a:r>
              <a:rPr lang="nb-NO" dirty="0" smtClean="0"/>
              <a:t>Høsten </a:t>
            </a:r>
            <a:r>
              <a:rPr lang="nb-NO" dirty="0" smtClean="0"/>
              <a:t>2018: Byggestart</a:t>
            </a:r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7DD8E5-618F-4019-88F3-9051A15A3CBC}" type="datetime1">
              <a:rPr lang="nb-NO" smtClean="0"/>
              <a:t>10.06.2014</a:t>
            </a:fld>
            <a:endParaRPr lang="nb-NO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type="pic" sz="quarter" idx="1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5" r="5615"/>
          <a:stretch>
            <a:fillRect/>
          </a:stretch>
        </p:blipFill>
        <p:spPr bwMode="auto">
          <a:xfrm>
            <a:off x="5724128" y="2636912"/>
            <a:ext cx="3178417" cy="253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13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Et regionalt prosjekt - store muligheter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Hålogalandsvegen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683568" y="1988840"/>
            <a:ext cx="4608387" cy="3816424"/>
          </a:xfrm>
        </p:spPr>
        <p:txBody>
          <a:bodyPr>
            <a:normAutofit/>
          </a:bodyPr>
          <a:lstStyle/>
          <a:p>
            <a:r>
              <a:rPr lang="nb-NO" dirty="0" smtClean="0"/>
              <a:t>ETT regionalt prosjekt med EN eier</a:t>
            </a:r>
          </a:p>
          <a:p>
            <a:endParaRPr lang="nb-NO" dirty="0" smtClean="0"/>
          </a:p>
          <a:p>
            <a:r>
              <a:rPr lang="nb-NO" dirty="0" smtClean="0"/>
              <a:t>Gjennomføre </a:t>
            </a:r>
            <a:r>
              <a:rPr lang="nb-NO" dirty="0" smtClean="0"/>
              <a:t>konsept 2 som ett prosjekt blir avgjørende for fremdriften</a:t>
            </a:r>
          </a:p>
          <a:p>
            <a:endParaRPr lang="nb-NO" dirty="0" smtClean="0"/>
          </a:p>
          <a:p>
            <a:r>
              <a:rPr lang="nb-NO" dirty="0" smtClean="0"/>
              <a:t>Samarbeid</a:t>
            </a:r>
            <a:r>
              <a:rPr lang="nb-NO" dirty="0" smtClean="0"/>
              <a:t>, åpenhet og dialog blir avgjørende suksesskriterier</a:t>
            </a:r>
          </a:p>
          <a:p>
            <a:endParaRPr lang="nb-NO" dirty="0" smtClean="0"/>
          </a:p>
          <a:p>
            <a:r>
              <a:rPr lang="nb-NO" dirty="0" smtClean="0"/>
              <a:t>En </a:t>
            </a:r>
            <a:r>
              <a:rPr lang="nb-NO" dirty="0" smtClean="0"/>
              <a:t>slik tilnærming gir </a:t>
            </a:r>
            <a:r>
              <a:rPr lang="nb-NO" dirty="0" smtClean="0"/>
              <a:t>oss</a:t>
            </a:r>
            <a:r>
              <a:rPr lang="nb-NO" dirty="0"/>
              <a:t> </a:t>
            </a:r>
            <a:r>
              <a:rPr lang="nb-NO" dirty="0" smtClean="0"/>
              <a:t>mange muligheter:</a:t>
            </a:r>
            <a:endParaRPr lang="nb-NO" dirty="0" smtClean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7DD8E5-618F-4019-88F3-9051A15A3CBC}" type="datetime1">
              <a:rPr lang="nb-NO" smtClean="0"/>
              <a:t>10.06.2014</a:t>
            </a:fld>
            <a:endParaRPr lang="nb-NO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type="pic" sz="quarter" idx="1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5" r="5615"/>
          <a:stretch>
            <a:fillRect/>
          </a:stretch>
        </p:blipFill>
        <p:spPr bwMode="auto">
          <a:xfrm>
            <a:off x="5724128" y="2636912"/>
            <a:ext cx="3178417" cy="253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12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Et regionalt prosjekt - store muligheter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b-NO" dirty="0" smtClean="0"/>
              <a:t>Hålogalandsvegen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683568" y="1844824"/>
            <a:ext cx="4608387" cy="4176464"/>
          </a:xfrm>
        </p:spPr>
        <p:txBody>
          <a:bodyPr>
            <a:normAutofit/>
          </a:bodyPr>
          <a:lstStyle/>
          <a:p>
            <a:r>
              <a:rPr lang="nb-NO" dirty="0" smtClean="0"/>
              <a:t>Store </a:t>
            </a:r>
            <a:r>
              <a:rPr lang="nb-NO" dirty="0" smtClean="0"/>
              <a:t>fordeler og muligheter for både næringsliv, turisme og befolkning i hele regionen</a:t>
            </a:r>
          </a:p>
          <a:p>
            <a:endParaRPr lang="nb-NO" dirty="0" smtClean="0"/>
          </a:p>
          <a:p>
            <a:r>
              <a:rPr lang="nb-NO" dirty="0" smtClean="0"/>
              <a:t>Mulig </a:t>
            </a:r>
            <a:r>
              <a:rPr lang="nb-NO" dirty="0" smtClean="0"/>
              <a:t>skoleeksempel på regionalt og tverretatlig samarbeid</a:t>
            </a:r>
          </a:p>
          <a:p>
            <a:endParaRPr lang="nb-NO" dirty="0" smtClean="0"/>
          </a:p>
          <a:p>
            <a:r>
              <a:rPr lang="nb-NO" dirty="0" smtClean="0"/>
              <a:t>Mulighetene </a:t>
            </a:r>
            <a:r>
              <a:rPr lang="nb-NO" dirty="0" smtClean="0"/>
              <a:t>til å ivareta naturmiljø, reindrift og andre interessenter </a:t>
            </a:r>
            <a:r>
              <a:rPr lang="nb-NO" dirty="0"/>
              <a:t>er like unike som vår vakre natur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Mulighet </a:t>
            </a:r>
            <a:r>
              <a:rPr lang="nb-NO" dirty="0" smtClean="0"/>
              <a:t>til å sette ny planleggingsrekord</a:t>
            </a:r>
            <a:endParaRPr lang="nb-NO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E7DD8E5-618F-4019-88F3-9051A15A3CBC}" type="datetime1">
              <a:rPr lang="nb-NO" smtClean="0"/>
              <a:t>10.06.2014</a:t>
            </a:fld>
            <a:endParaRPr lang="nb-NO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type="pic" sz="quarter" idx="1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5" r="5615"/>
          <a:stretch>
            <a:fillRect/>
          </a:stretch>
        </p:blipFill>
        <p:spPr bwMode="auto">
          <a:xfrm>
            <a:off x="5724128" y="2636912"/>
            <a:ext cx="3178417" cy="253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59389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VV">
      <a:dk1>
        <a:sysClr val="windowText" lastClr="000000"/>
      </a:dk1>
      <a:lt1>
        <a:sysClr val="window" lastClr="FFFFFF"/>
      </a:lt1>
      <a:dk2>
        <a:srgbClr val="ED9300"/>
      </a:dk2>
      <a:lt2>
        <a:srgbClr val="E1E1E1"/>
      </a:lt2>
      <a:accent1>
        <a:srgbClr val="ED9300"/>
      </a:accent1>
      <a:accent2>
        <a:srgbClr val="3F505A"/>
      </a:accent2>
      <a:accent3>
        <a:srgbClr val="DADADA"/>
      </a:accent3>
      <a:accent4>
        <a:srgbClr val="58B02C"/>
      </a:accent4>
      <a:accent5>
        <a:srgbClr val="75450B"/>
      </a:accent5>
      <a:accent6>
        <a:srgbClr val="1F282D"/>
      </a:accent6>
      <a:hlink>
        <a:srgbClr val="0000FF"/>
      </a:hlink>
      <a:folHlink>
        <a:srgbClr val="800080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1 Statens vegvesen liggende standard norsk.potx [Skrivebeskyttet]" id="{3E198112-B1E4-44BC-8C3E-1CA4DA7E830E}" vid="{29E3B4CA-6E79-4609-AB97-F34C0014226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</TotalTime>
  <Words>240</Words>
  <Application>Microsoft Office PowerPoint</Application>
  <PresentationFormat>Skjermfremvisning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blank</vt:lpstr>
      <vt:lpstr>Ambisjonsnivå</vt:lpstr>
      <vt:lpstr>Milepeler – NTP</vt:lpstr>
      <vt:lpstr>Milepeler i prosjektet</vt:lpstr>
      <vt:lpstr>Et regionalt prosjekt - store muligheter</vt:lpstr>
      <vt:lpstr>Et regionalt prosjekt - store muligheter</vt:lpstr>
    </vt:vector>
  </TitlesOfParts>
  <Company>Statens vegvesen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Johansen Stein Johnny</dc:creator>
  <cp:lastModifiedBy>Johansen Reidar</cp:lastModifiedBy>
  <cp:revision>10</cp:revision>
  <dcterms:created xsi:type="dcterms:W3CDTF">2014-06-03T05:05:07Z</dcterms:created>
  <dcterms:modified xsi:type="dcterms:W3CDTF">2014-06-10T07:22:25Z</dcterms:modified>
</cp:coreProperties>
</file>