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3" r:id="rId3"/>
    <p:sldId id="264" r:id="rId4"/>
    <p:sldId id="269" r:id="rId5"/>
    <p:sldId id="272" r:id="rId6"/>
    <p:sldId id="273" r:id="rId7"/>
    <p:sldId id="270" r:id="rId8"/>
    <p:sldId id="275" r:id="rId9"/>
    <p:sldId id="276" r:id="rId10"/>
    <p:sldId id="299" r:id="rId11"/>
    <p:sldId id="277" r:id="rId12"/>
    <p:sldId id="279" r:id="rId13"/>
    <p:sldId id="280" r:id="rId14"/>
    <p:sldId id="281" r:id="rId15"/>
    <p:sldId id="282" r:id="rId16"/>
    <p:sldId id="283" r:id="rId17"/>
    <p:sldId id="300" r:id="rId18"/>
    <p:sldId id="284" r:id="rId19"/>
    <p:sldId id="286" r:id="rId20"/>
    <p:sldId id="285" r:id="rId21"/>
    <p:sldId id="293" r:id="rId22"/>
    <p:sldId id="301" r:id="rId23"/>
    <p:sldId id="259" r:id="rId24"/>
    <p:sldId id="260" r:id="rId25"/>
    <p:sldId id="295" r:id="rId26"/>
    <p:sldId id="297" r:id="rId27"/>
    <p:sldId id="302" r:id="rId2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8E3A-87FF-4834-8C87-9C50D640CD61}" type="datetimeFigureOut">
              <a:rPr lang="nb-NO" smtClean="0"/>
              <a:t>10.06.2014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0CF40-4BBC-4F81-A7AD-18D287BBBE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395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96020-1179-4878-9309-6F84DB8F96CD}" type="datetimeFigureOut">
              <a:rPr lang="nb-NO" smtClean="0"/>
              <a:t>10.06.2014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BB0CD-32DF-4887-AE73-0E6CD917E7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69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0FF0CE34-80F3-4362-B51C-1ECDE0680447}" type="datetime1">
              <a:rPr lang="nb-NO" smtClean="0"/>
              <a:t>10.06.2014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C7CFD93-46B5-4ADB-926D-6D58B7ECB15F}" type="datetime1">
              <a:rPr lang="nb-NO" smtClean="0"/>
              <a:t>10.06.2014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D755C1C-E31A-4F6E-B7A4-4FD328108D4E}" type="datetime1">
              <a:rPr lang="nb-NO" smtClean="0"/>
              <a:t>10.06.2014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7190F66E-722E-4FFA-9CDC-CB26789FDEBB}" type="datetime1">
              <a:rPr lang="nb-NO" smtClean="0"/>
              <a:t>10.06.2014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CE5C9C9-F060-420D-80D6-C13257A65D3D}" type="datetime1">
              <a:rPr lang="nb-NO" smtClean="0"/>
              <a:t>10.06.2014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C5A6323-FCEE-4C48-A9CD-7470EC3FD79A}" type="datetime1">
              <a:rPr lang="nb-NO" smtClean="0"/>
              <a:t>10.06.2014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6745B7F-327A-4B86-8F6D-A343546C7E67}" type="datetime1">
              <a:rPr lang="nb-NO" smtClean="0"/>
              <a:t>10.06.2014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6E1B99A-5578-4D39-A0A4-FDD46CF8BD4B}" type="datetime1">
              <a:rPr lang="nb-NO" smtClean="0"/>
              <a:t>10.06.2014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0883DD3-5433-4034-A2D6-AE922BF8F26E}" type="datetime1">
              <a:rPr lang="nb-NO" smtClean="0"/>
              <a:t>10.06.2014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FE47EE5-EE6D-4CC6-846A-B1C963489F4E}" type="datetime1">
              <a:rPr lang="nb-NO" smtClean="0"/>
              <a:t>10.06.2014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B665818-EE88-4007-B3BA-56303D79BFF0}" type="datetime1">
              <a:rPr lang="nb-NO" smtClean="0"/>
              <a:t>10.06.2014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Kick-off-møte 12. mai 2014. Sven-Arne Moen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5870848" cy="50202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E10/rv. 85/rv. 83 Evenes – Sortland/Harstad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Trafikkulykker ned personskade 2001 - 2010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3084"/>
            <a:ext cx="6045692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Behov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523906" cy="3816424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Behovsanalysen viser behov for et mer effektivt transportsystem til og fra og internt i regionen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Prosjektutløsende behov:</a:t>
            </a:r>
          </a:p>
          <a:p>
            <a:pPr marL="0" indent="0">
              <a:buNone/>
            </a:pPr>
            <a:r>
              <a:rPr lang="nb-NO" dirty="0" smtClean="0"/>
              <a:t>Bedre </a:t>
            </a:r>
            <a:r>
              <a:rPr lang="nb-NO" dirty="0"/>
              <a:t>vilkårene for næringsliv og regional utvikling ved å redusere avstandskostnadene i aksen Sortland – Lødingen – Harstad –Narvik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44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Viktige behov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523906" cy="3816424"/>
          </a:xfrm>
        </p:spPr>
        <p:txBody>
          <a:bodyPr>
            <a:normAutofit/>
          </a:bodyPr>
          <a:lstStyle/>
          <a:p>
            <a:r>
              <a:rPr lang="nb-NO" dirty="0"/>
              <a:t>Bygge opp under lokalt næringsliv og etablerte </a:t>
            </a:r>
            <a:r>
              <a:rPr lang="nb-NO" dirty="0" smtClean="0"/>
              <a:t>lokalsamfunn</a:t>
            </a:r>
          </a:p>
          <a:p>
            <a:endParaRPr lang="nb-NO" dirty="0"/>
          </a:p>
          <a:p>
            <a:r>
              <a:rPr lang="nb-NO" dirty="0"/>
              <a:t>Reduserte </a:t>
            </a:r>
            <a:r>
              <a:rPr lang="nb-NO" dirty="0" smtClean="0"/>
              <a:t>klimagassutslipp</a:t>
            </a:r>
          </a:p>
          <a:p>
            <a:endParaRPr lang="nb-NO" dirty="0" smtClean="0"/>
          </a:p>
          <a:p>
            <a:r>
              <a:rPr lang="nb-NO" dirty="0"/>
              <a:t>Bedre </a:t>
            </a:r>
            <a:r>
              <a:rPr lang="nb-NO" dirty="0" smtClean="0"/>
              <a:t>trafikksikkerhet</a:t>
            </a:r>
          </a:p>
          <a:p>
            <a:endParaRPr lang="nb-NO" dirty="0" smtClean="0"/>
          </a:p>
          <a:p>
            <a:r>
              <a:rPr lang="nb-NO" dirty="0"/>
              <a:t>Unngå inngrep i viktige naturområder og kulturmiljø og områder som er viktige for reindriftsnæringen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76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Samfunnsmål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523906" cy="3816424"/>
          </a:xfrm>
        </p:spPr>
        <p:txBody>
          <a:bodyPr>
            <a:normAutofit/>
          </a:bodyPr>
          <a:lstStyle/>
          <a:p>
            <a:r>
              <a:rPr lang="nb-NO" dirty="0"/>
              <a:t>I 2040 skal Hålogalandsregionen ha et godt utbygd transportsystem som knytter regionen tett sammen, og som gir gode forutsetninger for næringsutvikling og regional utvikling.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3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Effektmål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523906" cy="3816424"/>
          </a:xfrm>
        </p:spPr>
        <p:txBody>
          <a:bodyPr>
            <a:normAutofit/>
          </a:bodyPr>
          <a:lstStyle/>
          <a:p>
            <a:r>
              <a:rPr lang="nb-NO" dirty="0"/>
              <a:t>Redusert reisetid for </a:t>
            </a:r>
            <a:r>
              <a:rPr lang="nb-NO" dirty="0" smtClean="0"/>
              <a:t>næringstransport</a:t>
            </a:r>
          </a:p>
          <a:p>
            <a:pPr lvl="1"/>
            <a:r>
              <a:rPr lang="nb-NO" dirty="0" smtClean="0"/>
              <a:t>redusert </a:t>
            </a:r>
            <a:r>
              <a:rPr lang="nb-NO" dirty="0"/>
              <a:t>reisetid fra Lofoten/Vesterålen til Lødingen, Evenes flyplass, Narvik og </a:t>
            </a:r>
            <a:r>
              <a:rPr lang="nb-NO" dirty="0" smtClean="0"/>
              <a:t>Harstad</a:t>
            </a:r>
          </a:p>
          <a:p>
            <a:pPr lvl="1"/>
            <a:endParaRPr lang="nb-NO" dirty="0"/>
          </a:p>
          <a:p>
            <a:r>
              <a:rPr lang="nb-NO" dirty="0"/>
              <a:t>Bedre regularitet og robusthet </a:t>
            </a:r>
            <a:endParaRPr lang="nb-NO" dirty="0" smtClean="0"/>
          </a:p>
          <a:p>
            <a:pPr lvl="1"/>
            <a:r>
              <a:rPr lang="nb-NO" dirty="0" smtClean="0"/>
              <a:t>redusert </a:t>
            </a:r>
            <a:r>
              <a:rPr lang="nb-NO" dirty="0"/>
              <a:t>lengde med stigning definert som flaskehalser for tungtransport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3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Konsept </a:t>
            </a:r>
            <a:r>
              <a:rPr lang="nb-NO" smtClean="0"/>
              <a:t>1.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192688" cy="4377852"/>
          </a:xfrm>
        </p:spPr>
      </p:pic>
    </p:spTree>
    <p:extLst>
      <p:ext uri="{BB962C8B-B14F-4D97-AF65-F5344CB8AC3E}">
        <p14:creationId xmlns:p14="http://schemas.microsoft.com/office/powerpoint/2010/main" val="16799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Konsept 2. 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89299"/>
            <a:ext cx="6244827" cy="44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632" y="1844824"/>
            <a:ext cx="7000745" cy="4293806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E10</a:t>
            </a:r>
          </a:p>
          <a:p>
            <a:pPr lvl="1"/>
            <a:r>
              <a:rPr lang="nb-NO" dirty="0" smtClean="0"/>
              <a:t>Stigning ved Tjeldsund bru og Kåringen elimineres</a:t>
            </a:r>
          </a:p>
          <a:p>
            <a:pPr lvl="1"/>
            <a:r>
              <a:rPr lang="nb-NO" dirty="0" smtClean="0"/>
              <a:t>Tunnel øst for </a:t>
            </a:r>
            <a:r>
              <a:rPr lang="nb-NO" dirty="0" err="1" smtClean="0"/>
              <a:t>Fiskfjorden</a:t>
            </a:r>
            <a:r>
              <a:rPr lang="nb-NO" dirty="0" smtClean="0"/>
              <a:t> reduserer veglengden og unngår rasutsatt område</a:t>
            </a:r>
          </a:p>
          <a:p>
            <a:pPr lvl="1"/>
            <a:r>
              <a:rPr lang="nb-NO" dirty="0" smtClean="0"/>
              <a:t>Omlegging eller andre tiltak for å fjerne strekninger med nedsatt fartsgrense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Rv. 85</a:t>
            </a:r>
          </a:p>
          <a:p>
            <a:pPr lvl="1"/>
            <a:r>
              <a:rPr lang="nb-NO" dirty="0" smtClean="0"/>
              <a:t>Bygges ut i dagens korridor</a:t>
            </a:r>
          </a:p>
          <a:p>
            <a:pPr lvl="1"/>
            <a:endParaRPr lang="nb-NO" dirty="0"/>
          </a:p>
          <a:p>
            <a:r>
              <a:rPr lang="nb-NO" dirty="0" smtClean="0"/>
              <a:t>Rv. 83</a:t>
            </a:r>
          </a:p>
          <a:p>
            <a:pPr lvl="1"/>
            <a:r>
              <a:rPr lang="nb-NO" dirty="0" smtClean="0"/>
              <a:t>Strekning med dårlig standard nærmest E10 bygges ut</a:t>
            </a:r>
          </a:p>
          <a:p>
            <a:pPr lvl="1"/>
            <a:r>
              <a:rPr lang="nb-NO" dirty="0" smtClean="0"/>
              <a:t>Forsterket midtoppmerking med midtfelt på hele strekningen</a:t>
            </a:r>
          </a:p>
          <a:p>
            <a:pPr marL="0" indent="0">
              <a:buNone/>
            </a:pPr>
            <a:r>
              <a:rPr lang="nb-NO" dirty="0" smtClean="0"/>
              <a:t>	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Felles for konsept 1 og 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2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Konsept 3. 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89299"/>
            <a:ext cx="6550316" cy="46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Måloppnåelse reisetid</a:t>
            </a:r>
            <a:endParaRPr lang="nb-NO" dirty="0"/>
          </a:p>
        </p:txBody>
      </p:sp>
      <p:graphicFrame>
        <p:nvGraphicFramePr>
          <p:cNvPr id="6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430877"/>
              </p:ext>
            </p:extLst>
          </p:nvPr>
        </p:nvGraphicFramePr>
        <p:xfrm>
          <a:off x="827584" y="1988840"/>
          <a:ext cx="7869557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165"/>
                <a:gridCol w="1308296"/>
                <a:gridCol w="1239438"/>
                <a:gridCol w="1239438"/>
                <a:gridCol w="125922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Redusert reisetid fra Gullesfjordbotn</a:t>
                      </a:r>
                    </a:p>
                    <a:p>
                      <a:endParaRPr lang="nb-NO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Minutter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0+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Lødingen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-7 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Harstad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Evenes flyplass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Narvik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600" dirty="0" smtClean="0"/>
              <a:t>(2009)</a:t>
            </a: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siste seksårsperiode legges det til grunn fullføring av prosjekter som er forutsatt startet i første fireårsperiode.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 tillegg er det aktuelt å prioritere statlige midler til følgende større prosjekter: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Bygging av ny veg, inkl. tunnel, på strekningen E6 Sommerseth – Ulvsvåg i Nordland. Eksisterende veg på strekningen har sterk stigning og dårlig kurvatur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Oppstart på utbedring av strekning E10 Tjeldsund – </a:t>
            </a:r>
            <a:r>
              <a:rPr lang="nb-NO" dirty="0" err="1" smtClean="0"/>
              <a:t>Gullesfjordbotn</a:t>
            </a:r>
            <a:r>
              <a:rPr lang="nb-NO" dirty="0" smtClean="0"/>
              <a:t> i Nordland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NTP 2010-2019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72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Prissatte virkninger</a:t>
            </a:r>
            <a:endParaRPr lang="nb-NO" dirty="0"/>
          </a:p>
        </p:txBody>
      </p:sp>
      <p:graphicFrame>
        <p:nvGraphicFramePr>
          <p:cNvPr id="9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690888"/>
              </p:ext>
            </p:extLst>
          </p:nvPr>
        </p:nvGraphicFramePr>
        <p:xfrm>
          <a:off x="899592" y="2060848"/>
          <a:ext cx="6768752" cy="21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553344"/>
                <a:gridCol w="157383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Prissatte virkninger</a:t>
                      </a:r>
                    </a:p>
                    <a:p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(utdrag)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rgbClr val="37424A"/>
                          </a:solidFill>
                        </a:rPr>
                        <a:t>Konsept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rgbClr val="37424A"/>
                          </a:solidFill>
                        </a:rPr>
                        <a:t>Konsept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rgbClr val="37424A"/>
                          </a:solidFill>
                        </a:rPr>
                        <a:t>Konsept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rgbClr val="37424A"/>
                          </a:solidFill>
                        </a:rPr>
                        <a:t>Nytte for trafikantene</a:t>
                      </a:r>
                      <a:endParaRPr lang="nb-NO" sz="1600" b="1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2 280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3 670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4 480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rgbClr val="37424A"/>
                          </a:solidFill>
                        </a:rPr>
                        <a:t>Det offentlige</a:t>
                      </a:r>
                      <a:endParaRPr lang="nb-NO" sz="1600" b="1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-3 220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-3 810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-4 670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rgbClr val="37424A"/>
                          </a:solidFill>
                        </a:rPr>
                        <a:t>Netto nytte</a:t>
                      </a:r>
                      <a:endParaRPr lang="nb-NO" sz="1600" b="1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-790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50 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dirty="0" smtClean="0">
                          <a:solidFill>
                            <a:srgbClr val="37424A"/>
                          </a:solidFill>
                        </a:rPr>
                        <a:t>-50</a:t>
                      </a:r>
                      <a:endParaRPr lang="nb-NO" sz="1600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7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Ikke prissatte virkninger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25807"/>
              </p:ext>
            </p:extLst>
          </p:nvPr>
        </p:nvGraphicFramePr>
        <p:xfrm>
          <a:off x="899593" y="2060846"/>
          <a:ext cx="7128790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656"/>
                <a:gridCol w="1792539"/>
                <a:gridCol w="1628223"/>
                <a:gridCol w="1629372"/>
              </a:tblGrid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Tema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Konsekvens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Konsept 1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Konsept 2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Konsept 3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Landskap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Ingen/liten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Kulturmiljø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Friluftsliv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</a:rPr>
                        <a:t>Naturmiljø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Ingen/liten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Negativ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</a:rPr>
                        <a:t>Stor negativ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Reindrift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644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Samlet rangering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1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2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</a:rPr>
                        <a:t>3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3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Regjeringens beslutning: konsept 2 og 3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276275" cy="44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484784"/>
            <a:ext cx="7000745" cy="4293806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 smtClean="0"/>
              <a:t>Regjeringen </a:t>
            </a:r>
            <a:r>
              <a:rPr lang="nb-NO" dirty="0"/>
              <a:t>har besluttet at konseptene K2 og K3 legges til grunn for videre planlegging av strekningen. Samtidig er det besluttet at aktuelle traseer for K3 ikke skal gå gjennom verneområder. </a:t>
            </a:r>
          </a:p>
          <a:p>
            <a:r>
              <a:rPr lang="nb-NO" dirty="0"/>
              <a:t>Som premiss for behandlingen har det ligget en forutsetning om at ny kryssing av Tjeldsundet (K3) først kan være aktuell når K2 er ferdig bygget.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Regjeringens beslutning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63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Samferdselsdepartementet har gjennomført konsultasjonsmøter med Sametinget og berørte reinbeitedistrikter, bl.a. om aktuelle korridorer for fremtidig utvikling av E10 på strekningen Evenes-Gullesfjordbotn. Vi forutsetter at Sametinget og reinbeitedistriktene vil bli involvert i de videre planprosessene, og at det gjennomføres konsultasjoner i den grad det følger av </a:t>
            </a:r>
            <a:r>
              <a:rPr lang="nb-NO" i="1" dirty="0"/>
              <a:t>Prosedyrer for konsultasjoner mellom statlige myndigheter og Sametinget</a:t>
            </a:r>
            <a:r>
              <a:rPr lang="nb-NO" dirty="0"/>
              <a:t>. </a:t>
            </a:r>
          </a:p>
          <a:p>
            <a:r>
              <a:rPr lang="nb-NO" dirty="0"/>
              <a:t>Departementet ber om at vegvesenet følger opp saken videre i samarbeid med lokale myndigheter. 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Regjeringens beslutning forts. </a:t>
            </a: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4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Handlingsprogram 2014 – 2017 (2023)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NTP 2014 - 2023</a:t>
            </a:r>
            <a:endParaRPr lang="nb-NO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776938"/>
              </p:ext>
            </p:extLst>
          </p:nvPr>
        </p:nvGraphicFramePr>
        <p:xfrm>
          <a:off x="1259632" y="2492896"/>
          <a:ext cx="7200801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223"/>
                <a:gridCol w="965056"/>
                <a:gridCol w="816586"/>
                <a:gridCol w="694839"/>
                <a:gridCol w="864097"/>
              </a:tblGrid>
              <a:tr h="370840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800" dirty="0" smtClean="0"/>
                        <a:t>2014 - 2017</a:t>
                      </a:r>
                      <a:endParaRPr lang="nb-NO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800" dirty="0" smtClean="0"/>
                        <a:t>2018 - 2023</a:t>
                      </a:r>
                      <a:endParaRPr lang="nb-NO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Stat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Anna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Stat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Anna</a:t>
                      </a:r>
                      <a:endParaRPr lang="nb-NO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E10/rv. 85 Tjeldsund</a:t>
                      </a:r>
                      <a:r>
                        <a:rPr lang="nb-NO" sz="1800" baseline="0" dirty="0" smtClean="0"/>
                        <a:t> bru – Gullesfjordbotn – Langvassbukt (start)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1800" dirty="0" smtClean="0"/>
                    </a:p>
                    <a:p>
                      <a:pPr algn="r"/>
                      <a:r>
                        <a:rPr lang="nb-NO" sz="1800" dirty="0" smtClean="0"/>
                        <a:t>900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1800" dirty="0" smtClean="0"/>
                    </a:p>
                    <a:p>
                      <a:pPr algn="r"/>
                      <a:r>
                        <a:rPr lang="nb-NO" sz="1800" dirty="0" smtClean="0"/>
                        <a:t>700</a:t>
                      </a:r>
                      <a:endParaRPr lang="nb-NO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Rv. 85 Sortlandsbrua, fortau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5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31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25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b-NO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Prinsippvedtak foreligger unntatt Lødingen kommune</a:t>
            </a:r>
          </a:p>
          <a:p>
            <a:endParaRPr lang="nb-NO" dirty="0" smtClean="0"/>
          </a:p>
          <a:p>
            <a:r>
              <a:rPr lang="nb-NO" dirty="0" smtClean="0"/>
              <a:t>Reguleringsplan må utarbeides og vedtas før endelig sak legges fram </a:t>
            </a:r>
          </a:p>
          <a:p>
            <a:endParaRPr lang="nb-NO" dirty="0"/>
          </a:p>
          <a:p>
            <a:r>
              <a:rPr lang="nb-NO" dirty="0" smtClean="0"/>
              <a:t>Planprosess og bompengeutredning må samordnes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Bompengefinansiering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47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(</a:t>
            </a:r>
            <a:r>
              <a:rPr lang="nb-NO" sz="1600" dirty="0" smtClean="0"/>
              <a:t>2013)</a:t>
            </a: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 prioriteres også statelige midler til å starte utbyggingen av E10/</a:t>
            </a:r>
            <a:r>
              <a:rPr lang="nb-NO" dirty="0" err="1" smtClean="0"/>
              <a:t>rv</a:t>
            </a:r>
            <a:r>
              <a:rPr lang="nb-NO" dirty="0" smtClean="0"/>
              <a:t> 85 på strekningen Tjeldsund – </a:t>
            </a:r>
            <a:r>
              <a:rPr lang="nb-NO" dirty="0" err="1" smtClean="0"/>
              <a:t>Gullesfjordbotn</a:t>
            </a:r>
            <a:r>
              <a:rPr lang="nb-NO" dirty="0" smtClean="0"/>
              <a:t> – Langvassbukt i Nordland og Troms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 er lagt til grunn delvis bompengefinansiering av utbyggingen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Prosjektet vil bedre vilkårene for næringsliv og regional utvikling gjennom redusert reisetid fra Lofoten/</a:t>
            </a:r>
            <a:r>
              <a:rPr lang="nb-NO" dirty="0"/>
              <a:t>V</a:t>
            </a:r>
            <a:r>
              <a:rPr lang="nb-NO" dirty="0" smtClean="0"/>
              <a:t>esterålen til Lødingen, Evenes flyplass, Narvik og Harstad og ved at flaskehalser for tungtransporten bli eliminert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Prosjektene inngår i KVU/KS1 for E10/</a:t>
            </a:r>
            <a:r>
              <a:rPr lang="nb-NO" dirty="0" err="1" smtClean="0"/>
              <a:t>rv</a:t>
            </a:r>
            <a:r>
              <a:rPr lang="nb-NO" dirty="0" smtClean="0"/>
              <a:t> 85 Evenes - Sortland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NTP 2014-2023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97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4222" y="1340768"/>
            <a:ext cx="4076250" cy="4293806"/>
          </a:xfrm>
        </p:spPr>
        <p:txBody>
          <a:bodyPr/>
          <a:lstStyle/>
          <a:p>
            <a:r>
              <a:rPr lang="nb-NO" dirty="0" smtClean="0"/>
              <a:t>E10 Luleå – Å</a:t>
            </a:r>
          </a:p>
          <a:p>
            <a:r>
              <a:rPr lang="nb-NO" dirty="0" smtClean="0"/>
              <a:t>Harstad, rv. 83</a:t>
            </a:r>
          </a:p>
          <a:p>
            <a:r>
              <a:rPr lang="nb-NO" dirty="0" smtClean="0"/>
              <a:t>Lødingen – E6 Bognes, rv. 84</a:t>
            </a:r>
          </a:p>
          <a:p>
            <a:r>
              <a:rPr lang="nb-NO" dirty="0" smtClean="0"/>
              <a:t>Vesterålen, rv. 85</a:t>
            </a:r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KVU omfatter</a:t>
            </a:r>
          </a:p>
          <a:p>
            <a:pPr lvl="1"/>
            <a:r>
              <a:rPr lang="nb-NO" dirty="0" smtClean="0"/>
              <a:t>E10 Snubba – Gullesfjordbotn</a:t>
            </a:r>
          </a:p>
          <a:p>
            <a:pPr lvl="1"/>
            <a:r>
              <a:rPr lang="nb-NO" dirty="0" smtClean="0"/>
              <a:t>Rv. 83 mot Harstad</a:t>
            </a:r>
          </a:p>
          <a:p>
            <a:pPr lvl="1"/>
            <a:r>
              <a:rPr lang="nb-NO" dirty="0" smtClean="0"/>
              <a:t>Rv. 85 mot Sortland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Overordnet transportnett. Avgrensing KVU.</a:t>
            </a:r>
            <a:endParaRPr lang="nb-NO" dirty="0"/>
          </a:p>
        </p:txBody>
      </p:sp>
      <p:pic>
        <p:nvPicPr>
          <p:cNvPr id="1026" name="Picture 2" descr="regionalt influensområ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3412582" cy="48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037931" y="2492896"/>
            <a:ext cx="1030013" cy="7200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47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117 000 innbyggere i Hålogalandsregionen</a:t>
            </a:r>
            <a:endParaRPr lang="nb-NO" dirty="0"/>
          </a:p>
        </p:txBody>
      </p:sp>
      <p:pic>
        <p:nvPicPr>
          <p:cNvPr id="4098" name="Picture 2" descr="Befolkning 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22628" cy="470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979712" y="3255198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Lofoten ~ 23 000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453277" y="2348880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Vesterålen ~ 30 000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148064" y="1987564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Harstad ~ 24 000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868144" y="327732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Ofoten ~ 20 000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30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Trafikkmengder 2010</a:t>
            </a:r>
            <a:endParaRPr lang="nb-NO" dirty="0"/>
          </a:p>
        </p:txBody>
      </p:sp>
      <p:pic>
        <p:nvPicPr>
          <p:cNvPr id="1026" name="Picture 2" descr="trafikk 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1189"/>
            <a:ext cx="6552728" cy="46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Retningsfordeling godstransport</a:t>
            </a:r>
            <a:endParaRPr lang="nb-NO" dirty="0"/>
          </a:p>
        </p:txBody>
      </p:sp>
      <p:pic>
        <p:nvPicPr>
          <p:cNvPr id="2050" name="Picture 2" descr="godsford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4" y="1196753"/>
            <a:ext cx="6660177" cy="469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Natur, kultur og rekreasjon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523906" cy="3456384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Arkeologiske funn langs Tjeldsundet viser bosetting i </a:t>
            </a:r>
            <a:r>
              <a:rPr lang="nb-NO" dirty="0"/>
              <a:t>flere tusen </a:t>
            </a:r>
            <a:r>
              <a:rPr lang="nb-NO" dirty="0" smtClean="0"/>
              <a:t>år</a:t>
            </a:r>
          </a:p>
          <a:p>
            <a:endParaRPr lang="nb-NO" dirty="0" smtClean="0"/>
          </a:p>
          <a:p>
            <a:r>
              <a:rPr lang="nb-NO" dirty="0" smtClean="0"/>
              <a:t>Stor sannsynlighet for funn av Samiske kulturminner</a:t>
            </a:r>
          </a:p>
          <a:p>
            <a:endParaRPr lang="nb-NO" dirty="0" smtClean="0"/>
          </a:p>
          <a:p>
            <a:r>
              <a:rPr lang="nb-NO" dirty="0" smtClean="0"/>
              <a:t>Friluftsområder ved Bogen, langs Tjeldsundet og ved Kanstadbotn</a:t>
            </a:r>
          </a:p>
          <a:p>
            <a:endParaRPr lang="nb-NO" dirty="0" smtClean="0"/>
          </a:p>
          <a:p>
            <a:r>
              <a:rPr lang="nb-NO" dirty="0" smtClean="0"/>
              <a:t>Nasjonalt og regionalt viktige naturområder</a:t>
            </a:r>
          </a:p>
          <a:p>
            <a:endParaRPr lang="nb-NO" dirty="0" smtClean="0"/>
          </a:p>
          <a:p>
            <a:r>
              <a:rPr lang="nb-NO" dirty="0" smtClean="0"/>
              <a:t>Forekomster av kritisk eller sterkt truede arter i Rødlistekategoriene i Kanstadbotn og mellom Evenes flyplass og Tjeldsundbrua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7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59632" y="770033"/>
            <a:ext cx="5692781" cy="354711"/>
          </a:xfrm>
        </p:spPr>
        <p:txBody>
          <a:bodyPr/>
          <a:lstStyle/>
          <a:p>
            <a:r>
              <a:rPr lang="nb-NO" dirty="0" smtClean="0"/>
              <a:t>Reinbeite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523906" cy="3456384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984776" cy="493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Flytteruter for rein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00808"/>
            <a:ext cx="7523906" cy="3456384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8550"/>
            <a:ext cx="6984776" cy="493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1945</TotalTime>
  <Words>816</Words>
  <Application>Microsoft Office PowerPoint</Application>
  <PresentationFormat>Skjermfremvisning (4:3)</PresentationFormat>
  <Paragraphs>200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Blank</vt:lpstr>
      <vt:lpstr>E10/rv. 85/rv. 83 Evenes – Sortland/Harstad</vt:lpstr>
      <vt:lpstr>(2009)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(2013)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E10/rv. 85/rv. 83 Evenes – Sortland/Harstad</dc:title>
  <dc:creator>Moen Sven-Arne</dc:creator>
  <cp:lastModifiedBy>Rolland Tomas</cp:lastModifiedBy>
  <cp:revision>50</cp:revision>
  <cp:lastPrinted>2014-06-06T12:11:50Z</cp:lastPrinted>
  <dcterms:created xsi:type="dcterms:W3CDTF">2014-04-04T07:42:48Z</dcterms:created>
  <dcterms:modified xsi:type="dcterms:W3CDTF">2014-06-10T14:01:43Z</dcterms:modified>
</cp:coreProperties>
</file>